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B_66187989.xml" ContentType="application/vnd.ms-powerpoint.comments+xml"/>
  <Override PartName="/ppt/comments/modernComment_120_540DD3CF.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20"/>
  </p:notesMasterIdLst>
  <p:sldIdLst>
    <p:sldId id="256" r:id="rId5"/>
    <p:sldId id="260" r:id="rId6"/>
    <p:sldId id="262" r:id="rId7"/>
    <p:sldId id="263" r:id="rId8"/>
    <p:sldId id="267" r:id="rId9"/>
    <p:sldId id="288" r:id="rId10"/>
    <p:sldId id="265" r:id="rId11"/>
    <p:sldId id="279" r:id="rId12"/>
    <p:sldId id="270" r:id="rId13"/>
    <p:sldId id="271" r:id="rId14"/>
    <p:sldId id="283" r:id="rId15"/>
    <p:sldId id="273" r:id="rId16"/>
    <p:sldId id="282" r:id="rId17"/>
    <p:sldId id="266" r:id="rId18"/>
    <p:sldId id="280" r:id="rId19"/>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DD81C7-CD32-4D31-8854-5F8747D99751}">
          <p14:sldIdLst>
            <p14:sldId id="256"/>
            <p14:sldId id="260"/>
            <p14:sldId id="262"/>
            <p14:sldId id="263"/>
            <p14:sldId id="267"/>
            <p14:sldId id="288"/>
            <p14:sldId id="265"/>
            <p14:sldId id="279"/>
            <p14:sldId id="270"/>
            <p14:sldId id="271"/>
            <p14:sldId id="283"/>
            <p14:sldId id="273"/>
            <p14:sldId id="282"/>
            <p14:sldId id="266"/>
            <p14:sldId id="28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F7D34D-83F9-901A-9E74-A7C0BBE4E48A}" name="Li, Enming" initials="LE" userId="S::eli88@gatech.edu::4ff8a58d-beed-4ca9-9bc0-11180e03f966" providerId="AD"/>
  <p188:author id="{0EECB488-BF6C-D143-5762-14BF59B7A54C}" name="Rammohan, Dorairaj D" initials="DR" userId="S::drammohan3@gatech.edu::5dec7d21-557d-4b29-81b5-ef4299ff26a5" providerId="AD"/>
  <p188:author id="{FB6D40AC-7366-DBAB-0EF2-F65E3F9948C5}" name="Boyd, Taylor M" initials="BT" userId="S::tboyd44@gatech.edu::9ba5c909-ebe0-4754-98bf-2c143b620944" providerId="AD"/>
  <p188:author id="{81F040CF-2BE4-D152-B675-98DD1032E2D8}" name="Nguyen, Taylor" initials="TN" userId="S::tnguyen866@gatech.edu::18bbde9d-ae74-4a99-be58-0a342b4b83c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D5E5EC-FCA3-ECE5-5C8E-EF12C432D40D}" v="152" dt="2025-04-13T22:46:06.286"/>
    <p1510:client id="{28B5AF60-7EFE-1236-7D9B-351D4E959741}" v="10" dt="2025-04-13T20:56:54.320"/>
    <p1510:client id="{32DEC1E1-F05C-4AD4-A812-D9A6F1832C3B}" v="1337" dt="2025-04-14T03:16:00.602"/>
    <p1510:client id="{7D835C36-8831-4748-94D4-4A5E77A29ADF}" v="360" dt="2025-04-14T04:25:03.378"/>
    <p1510:client id="{95326BCA-AD91-444B-82EA-917EEAB77CB9}" v="62" dt="2025-04-14T03:35:22.486"/>
    <p1510:client id="{B5F1C3B2-97B9-B8C0-BA35-2290E05E8339}" v="17" dt="2025-04-14T02:46:03.148"/>
    <p1510:client id="{BA6DA8E0-D1B2-279A-4164-AA436BA5BD55}" v="4" dt="2025-04-13T23:03:58.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modernComment_10B_66187989.xml><?xml version="1.0" encoding="utf-8"?>
<p188:cmLst xmlns:a="http://schemas.openxmlformats.org/drawingml/2006/main" xmlns:r="http://schemas.openxmlformats.org/officeDocument/2006/relationships" xmlns:p188="http://schemas.microsoft.com/office/powerpoint/2018/8/main">
  <p188:cm id="{EEAB5C04-48CD-4B56-99C2-F67BFFB63C89}" authorId="{FB6D40AC-7366-DBAB-0EF2-F65E3F9948C5}" created="2025-04-09T01:56:03.071">
    <pc:sldMkLst xmlns:pc="http://schemas.microsoft.com/office/powerpoint/2013/main/command">
      <pc:docMk/>
      <pc:sldMk cId="1712880009" sldId="267"/>
    </pc:sldMkLst>
    <p188:replyLst>
      <p188:reply id="{3306F48E-0B9E-4205-9059-8C1FF8588596}" authorId="{FB6D40AC-7366-DBAB-0EF2-F65E3F9948C5}" created="2025-04-09T02:04:01.859">
        <p188:txBody>
          <a:bodyPr/>
          <a:lstStyle/>
          <a:p>
            <a:r>
              <a:rPr lang="en-US"/>
              <a:t>Dharshan.</a:t>
            </a:r>
          </a:p>
        </p188:txBody>
      </p188:reply>
      <p188:reply id="{0A867BEB-8FA3-4856-8E09-00CDBAB5AE6B}" authorId="{FB6D40AC-7366-DBAB-0EF2-F65E3F9948C5}" created="2025-04-12T23:45:37.396">
        <p188:txBody>
          <a:bodyPr/>
          <a:lstStyle/>
          <a:p>
            <a:r>
              <a:rPr lang="en-US"/>
              <a:t>added some possible topics - should also mention somewhere in here that we spent time throughout working on class requirements + website</a:t>
            </a:r>
          </a:p>
        </p188:txBody>
      </p188:reply>
      <p188:reply id="{2E104E4E-E48D-4A8B-A719-C66B48C25B3B}" authorId="{FB6D40AC-7366-DBAB-0EF2-F65E3F9948C5}" created="2025-04-12T23:46:17.428">
        <p188:txBody>
          <a:bodyPr/>
          <a:lstStyle/>
          <a:p>
            <a:r>
              <a:rPr lang="en-US"/>
              <a:t>also this might have to be more than one slide to fit everything in</a:t>
            </a:r>
          </a:p>
        </p188:txBody>
      </p188:reply>
    </p188:replyLst>
    <p188:txBody>
      <a:bodyPr/>
      <a:lstStyle/>
      <a:p>
        <a:r>
          <a:rPr lang="en-US"/>
          <a:t>outline our project timeline</a:t>
        </a:r>
      </a:p>
    </p188:txBody>
  </p188:cm>
  <p188:cm id="{8FBF37E5-EFB5-42FE-A0DF-8E1EFE81C356}" authorId="{FB6D40AC-7366-DBAB-0EF2-F65E3F9948C5}" created="2025-04-14T03:02:27.210">
    <ac:txMkLst xmlns:ac="http://schemas.microsoft.com/office/drawing/2013/main/command">
      <pc:docMk xmlns:pc="http://schemas.microsoft.com/office/powerpoint/2013/main/command"/>
      <pc:sldMk xmlns:pc="http://schemas.microsoft.com/office/powerpoint/2013/main/command" cId="1712880009" sldId="267"/>
      <ac:spMk id="15" creationId="{5F317F5C-9750-9FDD-963C-EA596B8E58AC}"/>
      <ac:txMk cp="0" len="84">
        <ac:context len="85" hash="1296553644"/>
      </ac:txMk>
    </ac:txMkLst>
    <p188:pos x="4541062" y="299000"/>
    <p188:txBody>
      <a:bodyPr/>
      <a:lstStyle/>
      <a:p>
        <a:r>
          <a:rPr lang="en-US"/>
          <a:t>[@Rammohan, Dorairaj D] just an idea for saving space - we don’t have to actually list the constraints here since you’ve added them later on in the DAG slide</a:t>
        </a:r>
      </a:p>
    </p188:txBody>
    <p188:extLst>
      <p:ext xmlns:p="http://schemas.openxmlformats.org/presentationml/2006/main" uri="{57CB4572-C831-44C2-8A1C-0ADB6CCDFE69}">
        <p223:reactions xmlns:p223="http://schemas.microsoft.com/office/powerpoint/2022/03/main">
          <p223:rxn type="👍">
            <p223:instance time="2025-04-14T03:07:36.878" authorId="{0EECB488-BF6C-D143-5762-14BF59B7A54C}"/>
          </p223:rxn>
        </p223:reactions>
      </p:ext>
    </p188:extLst>
  </p188:cm>
</p188:cmLst>
</file>

<file path=ppt/comments/modernComment_120_540DD3CF.xml><?xml version="1.0" encoding="utf-8"?>
<p188:cmLst xmlns:a="http://schemas.openxmlformats.org/drawingml/2006/main" xmlns:r="http://schemas.openxmlformats.org/officeDocument/2006/relationships" xmlns:p188="http://schemas.microsoft.com/office/powerpoint/2018/8/main">
  <p188:cm id="{8A353732-D3FA-4EB8-AD78-DAA7FAEAA6FB}" authorId="{FB6D40AC-7366-DBAB-0EF2-F65E3F9948C5}" created="2025-04-09T01:56:03.071">
    <pc:sldMkLst xmlns:pc="http://schemas.microsoft.com/office/powerpoint/2013/main/command">
      <pc:docMk/>
      <pc:sldMk cId="1712880009" sldId="267"/>
    </pc:sldMkLst>
    <p188:replyLst>
      <p188:reply id="{3306F48E-0B9E-4205-9059-8C1FF8588596}" authorId="{FB6D40AC-7366-DBAB-0EF2-F65E3F9948C5}" created="2025-04-09T02:04:01.859">
        <p188:txBody>
          <a:bodyPr/>
          <a:lstStyle/>
          <a:p>
            <a:r>
              <a:rPr lang="en-US"/>
              <a:t>Dharshan.</a:t>
            </a:r>
          </a:p>
        </p188:txBody>
      </p188:reply>
      <p188:reply id="{0A867BEB-8FA3-4856-8E09-00CDBAB5AE6B}" authorId="{FB6D40AC-7366-DBAB-0EF2-F65E3F9948C5}" created="2025-04-12T23:45:37.396">
        <p188:txBody>
          <a:bodyPr/>
          <a:lstStyle/>
          <a:p>
            <a:r>
              <a:rPr lang="en-US"/>
              <a:t>added some possible topics - should also mention somewhere in here that we spent time throughout working on class requirements + website</a:t>
            </a:r>
          </a:p>
        </p188:txBody>
      </p188:reply>
      <p188:reply id="{2E104E4E-E48D-4A8B-A719-C66B48C25B3B}" authorId="{FB6D40AC-7366-DBAB-0EF2-F65E3F9948C5}" created="2025-04-12T23:46:17.428">
        <p188:txBody>
          <a:bodyPr/>
          <a:lstStyle/>
          <a:p>
            <a:r>
              <a:rPr lang="en-US"/>
              <a:t>also this might have to be more than one slide to fit everything in</a:t>
            </a:r>
          </a:p>
        </p188:txBody>
      </p188:reply>
    </p188:replyLst>
    <p188:txBody>
      <a:bodyPr/>
      <a:lstStyle/>
      <a:p>
        <a:r>
          <a:rPr lang="en-US"/>
          <a:t>outline our project timeline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39E5C-7C8E-457F-81AD-C7DD0C7B595B}" type="datetimeFigureOut">
              <a:rPr lang="en-US" smtClean="0"/>
              <a:t>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5A9EC-148D-4385-A3A0-DD45A57A09DE}" type="slidenum">
              <a:rPr lang="en-US" smtClean="0"/>
              <a:t>‹#›</a:t>
            </a:fld>
            <a:endParaRPr lang="en-US"/>
          </a:p>
        </p:txBody>
      </p:sp>
    </p:spTree>
    <p:extLst>
      <p:ext uri="{BB962C8B-B14F-4D97-AF65-F5344CB8AC3E}">
        <p14:creationId xmlns:p14="http://schemas.microsoft.com/office/powerpoint/2010/main" val="4003767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2</a:t>
            </a:fld>
            <a:endParaRPr lang="en-US"/>
          </a:p>
        </p:txBody>
      </p:sp>
    </p:spTree>
    <p:extLst>
      <p:ext uri="{BB962C8B-B14F-4D97-AF65-F5344CB8AC3E}">
        <p14:creationId xmlns:p14="http://schemas.microsoft.com/office/powerpoint/2010/main" val="148066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8</a:t>
            </a:fld>
            <a:endParaRPr lang="en-US"/>
          </a:p>
        </p:txBody>
      </p:sp>
    </p:spTree>
    <p:extLst>
      <p:ext uri="{BB962C8B-B14F-4D97-AF65-F5344CB8AC3E}">
        <p14:creationId xmlns:p14="http://schemas.microsoft.com/office/powerpoint/2010/main" val="359399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14</a:t>
            </a:fld>
            <a:endParaRPr lang="en-US"/>
          </a:p>
        </p:txBody>
      </p:sp>
    </p:spTree>
    <p:extLst>
      <p:ext uri="{BB962C8B-B14F-4D97-AF65-F5344CB8AC3E}">
        <p14:creationId xmlns:p14="http://schemas.microsoft.com/office/powerpoint/2010/main" val="3452657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8029-33F3-9414-AD10-00871D91AA5D}"/>
              </a:ext>
            </a:extLst>
          </p:cNvPr>
          <p:cNvSpPr>
            <a:spLocks noGrp="1"/>
          </p:cNvSpPr>
          <p:nvPr>
            <p:ph type="ctrTitle"/>
          </p:nvPr>
        </p:nvSpPr>
        <p:spPr>
          <a:xfrm>
            <a:off x="2267712" y="1408176"/>
            <a:ext cx="6400800" cy="2387600"/>
          </a:xfrm>
        </p:spPr>
        <p:txBody>
          <a:bodyPr anchor="t">
            <a:normAutofit/>
          </a:bodyPr>
          <a:lstStyle>
            <a:lvl1pPr algn="l">
              <a:lnSpc>
                <a:spcPct val="80000"/>
              </a:lnSpc>
              <a:defRPr sz="7200" cap="all" baseline="0">
                <a:solidFill>
                  <a:schemeClr val="bg1"/>
                </a:solidFill>
              </a:defRPr>
            </a:lvl1pPr>
          </a:lstStyle>
          <a:p>
            <a:r>
              <a:rPr lang="en-US"/>
              <a:t>Click to edit Master title style</a:t>
            </a:r>
            <a:endParaRPr lang="en-PK"/>
          </a:p>
        </p:txBody>
      </p:sp>
      <p:sp>
        <p:nvSpPr>
          <p:cNvPr id="3" name="Subtitle 2">
            <a:extLst>
              <a:ext uri="{FF2B5EF4-FFF2-40B4-BE49-F238E27FC236}">
                <a16:creationId xmlns:a16="http://schemas.microsoft.com/office/drawing/2014/main" id="{4F32B008-64B6-378D-9C5D-DCC8DFEBC69E}"/>
              </a:ext>
            </a:extLst>
          </p:cNvPr>
          <p:cNvSpPr>
            <a:spLocks noGrp="1"/>
          </p:cNvSpPr>
          <p:nvPr>
            <p:ph type="subTitle" idx="1"/>
          </p:nvPr>
        </p:nvSpPr>
        <p:spPr>
          <a:xfrm>
            <a:off x="3867912" y="5047488"/>
            <a:ext cx="5486400" cy="384048"/>
          </a:xfrm>
        </p:spPr>
        <p:txBody>
          <a:bodyPr/>
          <a:lstStyle>
            <a:lvl1pPr marL="0" indent="0" algn="l">
              <a:lnSpc>
                <a:spcPct val="80000"/>
              </a:lnSpc>
              <a:spcBef>
                <a:spcPts val="0"/>
              </a:spcBef>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grpSp>
        <p:nvGrpSpPr>
          <p:cNvPr id="7" name="Group 6">
            <a:extLst>
              <a:ext uri="{FF2B5EF4-FFF2-40B4-BE49-F238E27FC236}">
                <a16:creationId xmlns:a16="http://schemas.microsoft.com/office/drawing/2014/main" id="{15444BA9-47A2-8EBA-F11F-AF833CBC1FB6}"/>
              </a:ext>
            </a:extLst>
          </p:cNvPr>
          <p:cNvGrpSpPr/>
          <p:nvPr/>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F7C7E957-5A54-C6BB-DBCA-B0A579E99122}"/>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75792F5-3B57-83E5-2E85-1B67A64BF570}"/>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150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2295144" y="1463040"/>
            <a:ext cx="7498080" cy="704088"/>
          </a:xfrm>
        </p:spPr>
        <p:txBody>
          <a:bodyPr/>
          <a:lstStyle>
            <a:lvl1pPr>
              <a:defRPr sz="5000"/>
            </a:lvl1pPr>
          </a:lstStyle>
          <a:p>
            <a:r>
              <a:rPr lang="en-US" noProof="0"/>
              <a:t>Click to edit Master title style</a:t>
            </a:r>
          </a:p>
        </p:txBody>
      </p:sp>
      <p:grpSp>
        <p:nvGrpSpPr>
          <p:cNvPr id="9" name="Group 8">
            <a:extLst>
              <a:ext uri="{FF2B5EF4-FFF2-40B4-BE49-F238E27FC236}">
                <a16:creationId xmlns:a16="http://schemas.microsoft.com/office/drawing/2014/main" id="{52784B99-8374-AA22-4161-578F9BF77E2B}"/>
              </a:ext>
            </a:extLst>
          </p:cNvPr>
          <p:cNvGrpSpPr/>
          <p:nvPr/>
        </p:nvGrpSpPr>
        <p:grpSpPr>
          <a:xfrm>
            <a:off x="2400300" y="2535841"/>
            <a:ext cx="9801127" cy="821"/>
            <a:chOff x="2286319" y="5546299"/>
            <a:chExt cx="9801127" cy="903"/>
          </a:xfrm>
        </p:grpSpPr>
        <p:cxnSp>
          <p:nvCxnSpPr>
            <p:cNvPr id="10" name="Straight Connector 9">
              <a:extLst>
                <a:ext uri="{FF2B5EF4-FFF2-40B4-BE49-F238E27FC236}">
                  <a16:creationId xmlns:a16="http://schemas.microsoft.com/office/drawing/2014/main" id="{F0F45B19-145D-7398-7A64-A88B28251AAD}"/>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29EB3C-D7BA-1FCE-3158-8F1116C6F5BE}"/>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2322576"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2322576" y="444398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2020824" y="3401568"/>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2020824" y="4901184"/>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45843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603504" y="1463040"/>
            <a:ext cx="10871708" cy="704088"/>
          </a:xfrm>
        </p:spPr>
        <p:txBody>
          <a:bodyPr/>
          <a:lstStyle>
            <a:lvl1pPr>
              <a:defRPr sz="5000"/>
            </a:lvl1pPr>
          </a:lstStyle>
          <a:p>
            <a:r>
              <a:rPr lang="en-US"/>
              <a:t>Click to edit Master title style</a:t>
            </a:r>
            <a:endParaRPr lang="en-PK"/>
          </a:p>
        </p:txBody>
      </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649224"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433425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365760"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4005072"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6" name="Group 15">
            <a:extLst>
              <a:ext uri="{FF2B5EF4-FFF2-40B4-BE49-F238E27FC236}">
                <a16:creationId xmlns:a16="http://schemas.microsoft.com/office/drawing/2014/main" id="{B8221A12-8B19-605A-2244-2D732269C955}"/>
              </a:ext>
            </a:extLst>
          </p:cNvPr>
          <p:cNvGrpSpPr/>
          <p:nvPr/>
        </p:nvGrpSpPr>
        <p:grpSpPr>
          <a:xfrm>
            <a:off x="716788" y="2527173"/>
            <a:ext cx="10758424" cy="1564"/>
            <a:chOff x="2792270" y="5541172"/>
            <a:chExt cx="11391900" cy="158"/>
          </a:xfrm>
        </p:grpSpPr>
        <p:cxnSp>
          <p:nvCxnSpPr>
            <p:cNvPr id="17" name="Straight Connector 16">
              <a:extLst>
                <a:ext uri="{FF2B5EF4-FFF2-40B4-BE49-F238E27FC236}">
                  <a16:creationId xmlns:a16="http://schemas.microsoft.com/office/drawing/2014/main" id="{A86C500B-5A93-298F-7CEF-ED445452E460}"/>
                </a:ext>
              </a:extLst>
            </p:cNvPr>
            <p:cNvCxnSpPr>
              <a:cxnSpLocks/>
            </p:cNvCxnSpPr>
            <p:nvPr/>
          </p:nvCxnSpPr>
          <p:spPr>
            <a:xfrm>
              <a:off x="2792270" y="5541172"/>
              <a:ext cx="676046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A559BC-EF4A-29D4-CF56-6425516A5D91}"/>
                </a:ext>
              </a:extLst>
            </p:cNvPr>
            <p:cNvCxnSpPr>
              <a:cxnSpLocks/>
            </p:cNvCxnSpPr>
            <p:nvPr/>
          </p:nvCxnSpPr>
          <p:spPr>
            <a:xfrm>
              <a:off x="9552734" y="5541330"/>
              <a:ext cx="4631436"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9" name="Text Placeholder 10">
            <a:extLst>
              <a:ext uri="{FF2B5EF4-FFF2-40B4-BE49-F238E27FC236}">
                <a16:creationId xmlns:a16="http://schemas.microsoft.com/office/drawing/2014/main" id="{D2D34186-8505-57AE-F518-0C83BF1C06C9}"/>
              </a:ext>
            </a:extLst>
          </p:cNvPr>
          <p:cNvSpPr>
            <a:spLocks noGrp="1"/>
          </p:cNvSpPr>
          <p:nvPr>
            <p:ph type="body" sz="quarter" idx="17"/>
          </p:nvPr>
        </p:nvSpPr>
        <p:spPr>
          <a:xfrm>
            <a:off x="826617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0" name="Text Placeholder 13">
            <a:extLst>
              <a:ext uri="{FF2B5EF4-FFF2-40B4-BE49-F238E27FC236}">
                <a16:creationId xmlns:a16="http://schemas.microsoft.com/office/drawing/2014/main" id="{ABE767DA-9D93-94AD-D34D-2B8A51A76645}"/>
              </a:ext>
            </a:extLst>
          </p:cNvPr>
          <p:cNvSpPr>
            <a:spLocks noGrp="1"/>
          </p:cNvSpPr>
          <p:nvPr>
            <p:ph type="body" sz="quarter" idx="18"/>
          </p:nvPr>
        </p:nvSpPr>
        <p:spPr>
          <a:xfrm>
            <a:off x="7973568"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9869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E86B75-C16C-C033-D27D-FF84EFB71131}"/>
              </a:ext>
            </a:extLst>
          </p:cNvPr>
          <p:cNvSpPr/>
          <p:nvPr/>
        </p:nvSpPr>
        <p:spPr>
          <a:xfrm>
            <a:off x="0" y="0"/>
            <a:ext cx="10020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1443F-EAC2-06D1-A3D1-D73510EAF2A3}"/>
              </a:ext>
            </a:extLst>
          </p:cNvPr>
          <p:cNvSpPr>
            <a:spLocks noGrp="1"/>
          </p:cNvSpPr>
          <p:nvPr>
            <p:ph type="title"/>
          </p:nvPr>
        </p:nvSpPr>
        <p:spPr>
          <a:xfrm>
            <a:off x="2313432" y="1426464"/>
            <a:ext cx="6675120" cy="1702816"/>
          </a:xfrm>
        </p:spPr>
        <p:txBody>
          <a:bodyPr anchor="t"/>
          <a:lstStyle>
            <a:lvl1pPr>
              <a:lnSpc>
                <a:spcPct val="80000"/>
              </a:lnSpc>
              <a:defRPr sz="7200" cap="all" baseline="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D80535FC-1B0E-C4EB-FE55-190522219FEA}"/>
              </a:ext>
            </a:extLst>
          </p:cNvPr>
          <p:cNvGrpSpPr/>
          <p:nvPr/>
        </p:nvGrpSpPr>
        <p:grpSpPr>
          <a:xfrm>
            <a:off x="3979533" y="5799270"/>
            <a:ext cx="8212467" cy="0"/>
            <a:chOff x="3733800" y="5537385"/>
            <a:chExt cx="8212467" cy="0"/>
          </a:xfrm>
        </p:grpSpPr>
        <p:cxnSp>
          <p:nvCxnSpPr>
            <p:cNvPr id="8" name="Straight Connector 7">
              <a:extLst>
                <a:ext uri="{FF2B5EF4-FFF2-40B4-BE49-F238E27FC236}">
                  <a16:creationId xmlns:a16="http://schemas.microsoft.com/office/drawing/2014/main" id="{9CA6B206-18E0-06D2-958F-E859A1428A57}"/>
                </a:ext>
              </a:extLst>
            </p:cNvPr>
            <p:cNvCxnSpPr>
              <a:cxnSpLocks/>
            </p:cNvCxnSpPr>
            <p:nvPr/>
          </p:nvCxnSpPr>
          <p:spPr>
            <a:xfrm>
              <a:off x="3733800" y="5537385"/>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447EEA7-F856-F6C0-18DD-5D37FD51D45B}"/>
                </a:ext>
              </a:extLst>
            </p:cNvPr>
            <p:cNvCxnSpPr>
              <a:cxnSpLocks/>
            </p:cNvCxnSpPr>
            <p:nvPr/>
          </p:nvCxnSpPr>
          <p:spPr>
            <a:xfrm>
              <a:off x="9774567" y="5537385"/>
              <a:ext cx="21717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Text Placeholder 10">
            <a:extLst>
              <a:ext uri="{FF2B5EF4-FFF2-40B4-BE49-F238E27FC236}">
                <a16:creationId xmlns:a16="http://schemas.microsoft.com/office/drawing/2014/main" id="{A9C909AE-4D54-F197-103E-29E9C2597F56}"/>
              </a:ext>
            </a:extLst>
          </p:cNvPr>
          <p:cNvSpPr>
            <a:spLocks noGrp="1"/>
          </p:cNvSpPr>
          <p:nvPr>
            <p:ph type="body" sz="quarter" idx="10"/>
          </p:nvPr>
        </p:nvSpPr>
        <p:spPr>
          <a:xfrm>
            <a:off x="3877056" y="3383280"/>
            <a:ext cx="4754880" cy="2057400"/>
          </a:xfrm>
        </p:spPr>
        <p:txBody>
          <a:bodyPr/>
          <a:lstStyle>
            <a:lvl1pPr marL="0" indent="0">
              <a:lnSpc>
                <a:spcPct val="150000"/>
              </a:lnSpc>
              <a:spcBef>
                <a:spcPts val="0"/>
              </a:spcBef>
              <a:buNone/>
              <a:defRPr sz="2200" b="1">
                <a:solidFill>
                  <a:schemeClr val="bg1"/>
                </a:solidFill>
              </a:defRPr>
            </a:lvl1pPr>
            <a:lvl2pPr marL="0" indent="0">
              <a:lnSpc>
                <a:spcPct val="150000"/>
              </a:lnSpc>
              <a:spcBef>
                <a:spcPts val="0"/>
              </a:spcBef>
              <a:buNone/>
              <a:defRPr sz="2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8024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C28C00-D101-DFF8-7E0A-1AEBF0DBE72B}"/>
              </a:ext>
            </a:extLst>
          </p:cNvPr>
          <p:cNvSpPr>
            <a:spLocks noGrp="1"/>
          </p:cNvSpPr>
          <p:nvPr>
            <p:ph type="dt" sz="half" idx="10"/>
          </p:nvPr>
        </p:nvSpPr>
        <p:spPr/>
        <p:txBody>
          <a:bodyPr/>
          <a:lstStyle/>
          <a:p>
            <a:fld id="{5CABFC79-6FD1-47F7-A1DB-45B5F5CC93E8}" type="datetimeFigureOut">
              <a:rPr lang="en-US" smtClean="0"/>
              <a:t>4/14/2025</a:t>
            </a:fld>
            <a:endParaRPr lang="en-US"/>
          </a:p>
        </p:txBody>
      </p:sp>
      <p:sp>
        <p:nvSpPr>
          <p:cNvPr id="4" name="Footer Placeholder 3">
            <a:extLst>
              <a:ext uri="{FF2B5EF4-FFF2-40B4-BE49-F238E27FC236}">
                <a16:creationId xmlns:a16="http://schemas.microsoft.com/office/drawing/2014/main" id="{D74C5F1F-F8B7-6C5F-6A7F-5F8F6128A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D9287E-E726-E0E6-2871-FE77159B5E0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Title 5">
            <a:extLst>
              <a:ext uri="{FF2B5EF4-FFF2-40B4-BE49-F238E27FC236}">
                <a16:creationId xmlns:a16="http://schemas.microsoft.com/office/drawing/2014/main" id="{160592E8-155C-36FA-DA0A-52B23CE8AF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328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64B432-06C2-E932-E96F-67CECC2E9658}"/>
              </a:ext>
            </a:extLst>
          </p:cNvPr>
          <p:cNvSpPr>
            <a:spLocks noGrp="1"/>
          </p:cNvSpPr>
          <p:nvPr>
            <p:ph type="dt" sz="half" idx="10"/>
          </p:nvPr>
        </p:nvSpPr>
        <p:spPr/>
        <p:txBody>
          <a:bodyPr/>
          <a:lstStyle/>
          <a:p>
            <a:fld id="{5CABFC79-6FD1-47F7-A1DB-45B5F5CC93E8}" type="datetimeFigureOut">
              <a:rPr lang="en-US" smtClean="0"/>
              <a:t>4/14/2025</a:t>
            </a:fld>
            <a:endParaRPr lang="en-US"/>
          </a:p>
        </p:txBody>
      </p:sp>
      <p:sp>
        <p:nvSpPr>
          <p:cNvPr id="3" name="Footer Placeholder 2">
            <a:extLst>
              <a:ext uri="{FF2B5EF4-FFF2-40B4-BE49-F238E27FC236}">
                <a16:creationId xmlns:a16="http://schemas.microsoft.com/office/drawing/2014/main" id="{7F1F3471-B7F6-01DB-D712-136C1626DF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C05956-4CA5-988F-7C93-317A88D1202C}"/>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1962782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B670E-478C-D301-FCE5-E83002469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283B16CD-30BD-156F-11B4-9CF89A064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0E3C54B0-9878-1911-8DE9-EC464D202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493B1-79A4-1FA9-B462-853856DE870E}"/>
              </a:ext>
            </a:extLst>
          </p:cNvPr>
          <p:cNvSpPr>
            <a:spLocks noGrp="1"/>
          </p:cNvSpPr>
          <p:nvPr>
            <p:ph type="dt" sz="half" idx="10"/>
          </p:nvPr>
        </p:nvSpPr>
        <p:spPr/>
        <p:txBody>
          <a:bodyPr/>
          <a:lstStyle/>
          <a:p>
            <a:fld id="{5CABFC79-6FD1-47F7-A1DB-45B5F5CC93E8}" type="datetimeFigureOut">
              <a:rPr lang="en-US" smtClean="0"/>
              <a:t>4/14/2025</a:t>
            </a:fld>
            <a:endParaRPr lang="en-US"/>
          </a:p>
        </p:txBody>
      </p:sp>
      <p:sp>
        <p:nvSpPr>
          <p:cNvPr id="6" name="Footer Placeholder 5">
            <a:extLst>
              <a:ext uri="{FF2B5EF4-FFF2-40B4-BE49-F238E27FC236}">
                <a16:creationId xmlns:a16="http://schemas.microsoft.com/office/drawing/2014/main" id="{A697EEE8-8F1E-8F14-E2ED-333A1FF24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FABEB-B6B7-2591-AE85-265A3F873192}"/>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1553083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52A6A-C17E-2616-3199-C8D78E7EE7E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37705714-E101-08DD-6A13-D561A3EC2C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4" name="Text Placeholder 3">
            <a:extLst>
              <a:ext uri="{FF2B5EF4-FFF2-40B4-BE49-F238E27FC236}">
                <a16:creationId xmlns:a16="http://schemas.microsoft.com/office/drawing/2014/main" id="{B16ECB26-D659-5BC3-C669-1B45225D2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D4464F27-6C3B-1E36-B1DC-ECB72DCF22AC}"/>
              </a:ext>
            </a:extLst>
          </p:cNvPr>
          <p:cNvSpPr>
            <a:spLocks noGrp="1"/>
          </p:cNvSpPr>
          <p:nvPr>
            <p:ph type="dt" sz="half" idx="10"/>
          </p:nvPr>
        </p:nvSpPr>
        <p:spPr/>
        <p:txBody>
          <a:bodyPr/>
          <a:lstStyle/>
          <a:p>
            <a:fld id="{5CABFC79-6FD1-47F7-A1DB-45B5F5CC93E8}" type="datetimeFigureOut">
              <a:rPr lang="en-US" smtClean="0"/>
              <a:t>4/14/2025</a:t>
            </a:fld>
            <a:endParaRPr lang="en-US"/>
          </a:p>
        </p:txBody>
      </p:sp>
      <p:sp>
        <p:nvSpPr>
          <p:cNvPr id="6" name="Footer Placeholder 5">
            <a:extLst>
              <a:ext uri="{FF2B5EF4-FFF2-40B4-BE49-F238E27FC236}">
                <a16:creationId xmlns:a16="http://schemas.microsoft.com/office/drawing/2014/main" id="{1BC595AB-D292-D355-47CD-748C160B1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CEE5F-F44A-DD2C-EEC3-D4C76B69D15D}"/>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301925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3BBE-23DC-E951-32B6-0E91B8089184}"/>
              </a:ext>
            </a:extLst>
          </p:cNvPr>
          <p:cNvSpPr>
            <a:spLocks noGrp="1"/>
          </p:cNvSpPr>
          <p:nvPr>
            <p:ph type="title"/>
          </p:nvPr>
        </p:nvSpPr>
        <p:spPr>
          <a:xfrm>
            <a:off x="2295144" y="1463040"/>
            <a:ext cx="7498080" cy="704088"/>
          </a:xfrm>
        </p:spPr>
        <p:txBody>
          <a:bodyPr/>
          <a:lstStyle>
            <a:lvl1pPr>
              <a:defRPr sz="50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4110836A-7452-872A-28D0-081C1338DC63}"/>
              </a:ext>
            </a:extLst>
          </p:cNvPr>
          <p:cNvSpPr>
            <a:spLocks noGrp="1"/>
          </p:cNvSpPr>
          <p:nvPr>
            <p:ph idx="1"/>
          </p:nvPr>
        </p:nvSpPr>
        <p:spPr>
          <a:xfrm>
            <a:off x="2322576" y="2953512"/>
            <a:ext cx="7470648" cy="3296563"/>
          </a:xfrm>
        </p:spPr>
        <p:txBody>
          <a:bodyPr/>
          <a:lstStyle>
            <a:lvl1pPr marL="0" indent="0">
              <a:lnSpc>
                <a:spcPct val="100000"/>
              </a:lnSpc>
              <a:spcBef>
                <a:spcPts val="0"/>
              </a:spcBef>
              <a:spcAft>
                <a:spcPts val="1500"/>
              </a:spcAft>
              <a:buNone/>
              <a:defRPr sz="2200" b="1"/>
            </a:lvl1pPr>
            <a:lvl2pPr marL="0" indent="0">
              <a:lnSpc>
                <a:spcPct val="100000"/>
              </a:lnSpc>
              <a:spcBef>
                <a:spcPts val="0"/>
              </a:spcBef>
              <a:buNone/>
              <a:defRPr sz="1600" i="1"/>
            </a:lvl2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35E39F35-2573-69E0-B17D-B4B0F85CE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5CE41-241D-72CD-1C8F-006A477B5301}"/>
              </a:ext>
            </a:extLst>
          </p:cNvPr>
          <p:cNvSpPr>
            <a:spLocks noGrp="1"/>
          </p:cNvSpPr>
          <p:nvPr>
            <p:ph type="sldNum" sz="quarter" idx="12"/>
          </p:nvPr>
        </p:nvSpPr>
        <p:spPr/>
        <p:txBody>
          <a:bodyPr/>
          <a:lstStyle/>
          <a:p>
            <a:fld id="{73B1BD51-B47A-4B1E-B2B3-25F5A07E9A1C}" type="slidenum">
              <a:rPr lang="en-US" smtClean="0"/>
              <a:t>‹#›</a:t>
            </a:fld>
            <a:endParaRPr lang="en-US"/>
          </a:p>
        </p:txBody>
      </p:sp>
      <p:grpSp>
        <p:nvGrpSpPr>
          <p:cNvPr id="7" name="Group 6">
            <a:extLst>
              <a:ext uri="{FF2B5EF4-FFF2-40B4-BE49-F238E27FC236}">
                <a16:creationId xmlns:a16="http://schemas.microsoft.com/office/drawing/2014/main" id="{52789DD7-8E5F-BCF6-7A1E-0AC33BD880AC}"/>
              </a:ext>
            </a:extLst>
          </p:cNvPr>
          <p:cNvGrpSpPr/>
          <p:nvPr/>
        </p:nvGrpSpPr>
        <p:grpSpPr>
          <a:xfrm>
            <a:off x="2400300" y="2535841"/>
            <a:ext cx="9801127" cy="821"/>
            <a:chOff x="2286319" y="5546299"/>
            <a:chExt cx="9801127" cy="903"/>
          </a:xfrm>
        </p:grpSpPr>
        <p:cxnSp>
          <p:nvCxnSpPr>
            <p:cNvPr id="8" name="Straight Connector 7">
              <a:extLst>
                <a:ext uri="{FF2B5EF4-FFF2-40B4-BE49-F238E27FC236}">
                  <a16:creationId xmlns:a16="http://schemas.microsoft.com/office/drawing/2014/main" id="{D610F86C-F479-AC03-216E-DD60112AC854}"/>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02E8F6-3623-48C2-4F02-9472E2977FB8}"/>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5967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9D39-DAD0-D550-D3C7-42F702A78C3A}"/>
              </a:ext>
            </a:extLst>
          </p:cNvPr>
          <p:cNvSpPr>
            <a:spLocks noGrp="1"/>
          </p:cNvSpPr>
          <p:nvPr>
            <p:ph type="title"/>
          </p:nvPr>
        </p:nvSpPr>
        <p:spPr>
          <a:xfrm>
            <a:off x="4056992" y="1709738"/>
            <a:ext cx="7290458" cy="2852737"/>
          </a:xfrm>
        </p:spPr>
        <p:txBody>
          <a:bodyPr anchor="b"/>
          <a:lstStyle>
            <a:lvl1pPr>
              <a:defRPr sz="6000">
                <a:solidFill>
                  <a:schemeClr val="bg1"/>
                </a:solidFill>
              </a:defRPr>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8E054DFA-4C17-2AA0-0E19-8D452B73AA20}"/>
              </a:ext>
            </a:extLst>
          </p:cNvPr>
          <p:cNvSpPr>
            <a:spLocks noGrp="1"/>
          </p:cNvSpPr>
          <p:nvPr>
            <p:ph type="body" idx="1"/>
          </p:nvPr>
        </p:nvSpPr>
        <p:spPr>
          <a:xfrm>
            <a:off x="4056992" y="4589463"/>
            <a:ext cx="729045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F8D5DED-A875-4BFE-015E-C29679EC468C}"/>
              </a:ext>
            </a:extLst>
          </p:cNvPr>
          <p:cNvGrpSpPr/>
          <p:nvPr/>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4ED54A14-B37E-AA5D-2F7D-4530DEF3C347}"/>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611F7DB-0F8D-8E5A-0137-AD5E5B20C351}"/>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1449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two column dark">
    <p:bg>
      <p:bgPr>
        <a:solidFill>
          <a:schemeClr val="accent5"/>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Rectangle 5">
            <a:extLst>
              <a:ext uri="{FF2B5EF4-FFF2-40B4-BE49-F238E27FC236}">
                <a16:creationId xmlns:a16="http://schemas.microsoft.com/office/drawing/2014/main" id="{D62C33EA-A741-FA13-451C-6F35902CBDD0}"/>
              </a:ext>
            </a:extLst>
          </p:cNvPr>
          <p:cNvSpPr/>
          <p:nvPr/>
        </p:nvSpPr>
        <p:spPr>
          <a:xfrm>
            <a:off x="0" y="722376"/>
            <a:ext cx="12192000" cy="5413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7" name="Straight Connector 6">
            <a:extLst>
              <a:ext uri="{FF2B5EF4-FFF2-40B4-BE49-F238E27FC236}">
                <a16:creationId xmlns:a16="http://schemas.microsoft.com/office/drawing/2014/main" id="{01882412-D2D4-9CF0-CD39-2EAE79B8A310}"/>
              </a:ext>
            </a:extLst>
          </p:cNvPr>
          <p:cNvCxnSpPr>
            <a:cxnSpLocks/>
          </p:cNvCxnSpPr>
          <p:nvPr/>
        </p:nvCxnSpPr>
        <p:spPr>
          <a:xfrm>
            <a:off x="4267200" y="2523744"/>
            <a:ext cx="7924800" cy="88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29B6F2-011B-853F-5BA1-FA1722B6E1C8}"/>
              </a:ext>
            </a:extLst>
          </p:cNvPr>
          <p:cNvCxnSpPr>
            <a:cxnSpLocks/>
          </p:cNvCxnSpPr>
          <p:nvPr/>
        </p:nvCxnSpPr>
        <p:spPr>
          <a:xfrm>
            <a:off x="723384" y="2523744"/>
            <a:ext cx="354381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bg1"/>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49450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two column light">
    <p:bg>
      <p:bgPr>
        <a:solidFill>
          <a:schemeClr val="accent6"/>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Rectangle 5">
            <a:extLst>
              <a:ext uri="{FF2B5EF4-FFF2-40B4-BE49-F238E27FC236}">
                <a16:creationId xmlns:a16="http://schemas.microsoft.com/office/drawing/2014/main" id="{D62C33EA-A741-FA13-451C-6F35902CBDD0}"/>
              </a:ext>
            </a:extLst>
          </p:cNvPr>
          <p:cNvSpPr/>
          <p:nvPr/>
        </p:nvSpPr>
        <p:spPr>
          <a:xfrm>
            <a:off x="0" y="722376"/>
            <a:ext cx="12192000" cy="5413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3" name="Group 12">
            <a:extLst>
              <a:ext uri="{FF2B5EF4-FFF2-40B4-BE49-F238E27FC236}">
                <a16:creationId xmlns:a16="http://schemas.microsoft.com/office/drawing/2014/main" id="{4ED40495-D9DB-AA87-4474-68DA5D8CA88C}"/>
              </a:ext>
            </a:extLst>
          </p:cNvPr>
          <p:cNvGrpSpPr/>
          <p:nvPr/>
        </p:nvGrpSpPr>
        <p:grpSpPr>
          <a:xfrm rot="10800000">
            <a:off x="726958" y="2521655"/>
            <a:ext cx="11480808" cy="1"/>
            <a:chOff x="2077471" y="5539116"/>
            <a:chExt cx="11480808" cy="1"/>
          </a:xfrm>
        </p:grpSpPr>
        <p:cxnSp>
          <p:nvCxnSpPr>
            <p:cNvPr id="16" name="Straight Connector 15">
              <a:extLst>
                <a:ext uri="{FF2B5EF4-FFF2-40B4-BE49-F238E27FC236}">
                  <a16:creationId xmlns:a16="http://schemas.microsoft.com/office/drawing/2014/main" id="{A15A6649-BE77-6F3F-DF74-0045E0AC6025}"/>
                </a:ext>
              </a:extLst>
            </p:cNvPr>
            <p:cNvCxnSpPr>
              <a:cxnSpLocks/>
            </p:cNvCxnSpPr>
            <p:nvPr/>
          </p:nvCxnSpPr>
          <p:spPr>
            <a:xfrm>
              <a:off x="2077471" y="5539116"/>
              <a:ext cx="4755396"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F33DD1-C51F-9BE1-2F97-D4025B3E653D}"/>
                </a:ext>
              </a:extLst>
            </p:cNvPr>
            <p:cNvCxnSpPr>
              <a:cxnSpLocks/>
            </p:cNvCxnSpPr>
            <p:nvPr/>
          </p:nvCxnSpPr>
          <p:spPr>
            <a:xfrm>
              <a:off x="6816103" y="5539117"/>
              <a:ext cx="6742176"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262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dark band">
    <p:bg>
      <p:bgPr>
        <a:solidFill>
          <a:schemeClr val="accent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966E69F-7113-AC99-F7E1-A44B7D64DEF3}"/>
              </a:ext>
            </a:extLst>
          </p:cNvPr>
          <p:cNvSpPr/>
          <p:nvPr/>
        </p:nvSpPr>
        <p:spPr>
          <a:xfrm>
            <a:off x="0" y="0"/>
            <a:ext cx="12192000" cy="30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lvl1pPr>
              <a:defRPr>
                <a:solidFill>
                  <a:schemeClr val="accent5"/>
                </a:solidFill>
              </a:defRPr>
            </a:lvl1p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accent5"/>
                </a:solidFill>
              </a:defRPr>
            </a:lvl1p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accent5"/>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348386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9" name="Group 18">
            <a:extLst>
              <a:ext uri="{FF2B5EF4-FFF2-40B4-BE49-F238E27FC236}">
                <a16:creationId xmlns:a16="http://schemas.microsoft.com/office/drawing/2014/main" id="{FF8CCEDA-D691-A48A-BAAF-D004EBE38E55}"/>
              </a:ext>
            </a:extLst>
          </p:cNvPr>
          <p:cNvGrpSpPr/>
          <p:nvPr/>
        </p:nvGrpSpPr>
        <p:grpSpPr>
          <a:xfrm rot="16200000" flipV="1">
            <a:off x="8764091" y="3943349"/>
            <a:ext cx="5829301" cy="0"/>
            <a:chOff x="2287349" y="55407920"/>
            <a:chExt cx="11160369" cy="0"/>
          </a:xfrm>
        </p:grpSpPr>
        <p:cxnSp>
          <p:nvCxnSpPr>
            <p:cNvPr id="20" name="Straight Connector 19">
              <a:extLst>
                <a:ext uri="{FF2B5EF4-FFF2-40B4-BE49-F238E27FC236}">
                  <a16:creationId xmlns:a16="http://schemas.microsoft.com/office/drawing/2014/main" id="{5605A0EB-A31A-D2D4-5671-D1F763493E1F}"/>
                </a:ext>
              </a:extLst>
            </p:cNvPr>
            <p:cNvCxnSpPr>
              <a:cxnSpLocks/>
            </p:cNvCxnSpPr>
            <p:nvPr/>
          </p:nvCxnSpPr>
          <p:spPr>
            <a:xfrm rot="16200000">
              <a:off x="5934529" y="51760740"/>
              <a:ext cx="0" cy="729436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EFE03D-E00E-B4FD-6765-44E55D5FA212}"/>
                </a:ext>
              </a:extLst>
            </p:cNvPr>
            <p:cNvCxnSpPr>
              <a:cxnSpLocks/>
            </p:cNvCxnSpPr>
            <p:nvPr/>
          </p:nvCxnSpPr>
          <p:spPr>
            <a:xfrm rot="16200000">
              <a:off x="11514714" y="53474916"/>
              <a:ext cx="0" cy="3866008"/>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3444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ntent on the left">
    <p:bg>
      <p:bgPr>
        <a:solidFill>
          <a:schemeClr val="accent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F5A1967-7F8F-319E-2E67-BD9E4F074B05}"/>
              </a:ext>
            </a:extLst>
          </p:cNvPr>
          <p:cNvSpPr/>
          <p:nvPr/>
        </p:nvSpPr>
        <p:spPr>
          <a:xfrm>
            <a:off x="8115301" y="0"/>
            <a:ext cx="40766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solidFill>
                <a:schemeClr val="bg2"/>
              </a:solidFill>
            </a:endParaRPr>
          </a:p>
        </p:txBody>
      </p:sp>
      <p:grpSp>
        <p:nvGrpSpPr>
          <p:cNvPr id="19" name="Group 18">
            <a:extLst>
              <a:ext uri="{FF2B5EF4-FFF2-40B4-BE49-F238E27FC236}">
                <a16:creationId xmlns:a16="http://schemas.microsoft.com/office/drawing/2014/main" id="{52425424-7549-BE00-EA05-384DBD00F3B2}"/>
              </a:ext>
            </a:extLst>
          </p:cNvPr>
          <p:cNvGrpSpPr/>
          <p:nvPr/>
        </p:nvGrpSpPr>
        <p:grpSpPr>
          <a:xfrm>
            <a:off x="6317679" y="4564864"/>
            <a:ext cx="5858373" cy="385"/>
            <a:chOff x="5440605" y="5540787"/>
            <a:chExt cx="5858373" cy="385"/>
          </a:xfrm>
        </p:grpSpPr>
        <p:cxnSp>
          <p:nvCxnSpPr>
            <p:cNvPr id="20" name="Straight Connector 19">
              <a:extLst>
                <a:ext uri="{FF2B5EF4-FFF2-40B4-BE49-F238E27FC236}">
                  <a16:creationId xmlns:a16="http://schemas.microsoft.com/office/drawing/2014/main" id="{4D88329B-DC1A-F93F-7A3A-84FDE2989BB6}"/>
                </a:ext>
              </a:extLst>
            </p:cNvPr>
            <p:cNvCxnSpPr>
              <a:cxnSpLocks/>
            </p:cNvCxnSpPr>
            <p:nvPr/>
          </p:nvCxnSpPr>
          <p:spPr>
            <a:xfrm>
              <a:off x="5440605" y="5541172"/>
              <a:ext cx="179762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690B71-E252-7020-6DC7-F643767B2B78}"/>
                </a:ext>
              </a:extLst>
            </p:cNvPr>
            <p:cNvCxnSpPr>
              <a:cxnSpLocks/>
            </p:cNvCxnSpPr>
            <p:nvPr/>
          </p:nvCxnSpPr>
          <p:spPr>
            <a:xfrm>
              <a:off x="7237724" y="5540787"/>
              <a:ext cx="406125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217920" y="2514600"/>
            <a:ext cx="4846320" cy="1682749"/>
          </a:xfrm>
        </p:spPr>
        <p:txBody>
          <a:bodyPr/>
          <a:lstStyle>
            <a:lvl1pPr>
              <a:lnSpc>
                <a:spcPct val="100000"/>
              </a:lnSpc>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30936"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30936" y="358444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179222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365760" y="4123944"/>
            <a:ext cx="4754880" cy="941831"/>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
        <p:nvSpPr>
          <p:cNvPr id="22" name="Text Placeholder 10">
            <a:extLst>
              <a:ext uri="{FF2B5EF4-FFF2-40B4-BE49-F238E27FC236}">
                <a16:creationId xmlns:a16="http://schemas.microsoft.com/office/drawing/2014/main" id="{93287C28-1CA8-AEA5-1E16-BC0B1E99CD24}"/>
              </a:ext>
            </a:extLst>
          </p:cNvPr>
          <p:cNvSpPr>
            <a:spLocks noGrp="1"/>
          </p:cNvSpPr>
          <p:nvPr>
            <p:ph type="body" sz="quarter" idx="17"/>
          </p:nvPr>
        </p:nvSpPr>
        <p:spPr>
          <a:xfrm>
            <a:off x="630936" y="5065776"/>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3" name="Text Placeholder 13">
            <a:extLst>
              <a:ext uri="{FF2B5EF4-FFF2-40B4-BE49-F238E27FC236}">
                <a16:creationId xmlns:a16="http://schemas.microsoft.com/office/drawing/2014/main" id="{19920C32-5167-72B1-7B9E-709723F907CE}"/>
              </a:ext>
            </a:extLst>
          </p:cNvPr>
          <p:cNvSpPr>
            <a:spLocks noGrp="1"/>
          </p:cNvSpPr>
          <p:nvPr>
            <p:ph type="body" sz="quarter" idx="18"/>
          </p:nvPr>
        </p:nvSpPr>
        <p:spPr>
          <a:xfrm>
            <a:off x="365760" y="5605272"/>
            <a:ext cx="4754880" cy="1143254"/>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96483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on the right">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F7D9D8-A960-E038-84D2-764C7A50F698}"/>
              </a:ext>
            </a:extLst>
          </p:cNvPr>
          <p:cNvSpPr/>
          <p:nvPr/>
        </p:nvSpPr>
        <p:spPr>
          <a:xfrm>
            <a:off x="-12700" y="858"/>
            <a:ext cx="3060700" cy="68571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89320" y="179222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89320" y="394106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40DF3371-342F-C17D-5A7F-EF76E89A55C5}"/>
              </a:ext>
            </a:extLst>
          </p:cNvPr>
          <p:cNvGrpSpPr/>
          <p:nvPr/>
        </p:nvGrpSpPr>
        <p:grpSpPr>
          <a:xfrm>
            <a:off x="-11882" y="3045007"/>
            <a:ext cx="4279082" cy="364"/>
            <a:chOff x="5475479" y="5537794"/>
            <a:chExt cx="4279082" cy="364"/>
          </a:xfrm>
        </p:grpSpPr>
        <p:cxnSp>
          <p:nvCxnSpPr>
            <p:cNvPr id="24" name="Straight Connector 23">
              <a:extLst>
                <a:ext uri="{FF2B5EF4-FFF2-40B4-BE49-F238E27FC236}">
                  <a16:creationId xmlns:a16="http://schemas.microsoft.com/office/drawing/2014/main" id="{84369914-5489-3EA1-5419-F83F6C7A150D}"/>
                </a:ext>
              </a:extLst>
            </p:cNvPr>
            <p:cNvCxnSpPr>
              <a:cxnSpLocks/>
            </p:cNvCxnSpPr>
            <p:nvPr/>
          </p:nvCxnSpPr>
          <p:spPr>
            <a:xfrm>
              <a:off x="5475479" y="5537976"/>
              <a:ext cx="30607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DE23CC-0B75-F3A6-1882-265BF90D4AA1}"/>
                </a:ext>
              </a:extLst>
            </p:cNvPr>
            <p:cNvCxnSpPr>
              <a:cxnSpLocks/>
            </p:cNvCxnSpPr>
            <p:nvPr/>
          </p:nvCxnSpPr>
          <p:spPr>
            <a:xfrm flipV="1">
              <a:off x="8537690" y="5537794"/>
              <a:ext cx="1216871" cy="36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89970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on the right dark">
    <p:bg>
      <p:bgPr>
        <a:solidFill>
          <a:schemeClr val="accent5"/>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749AEB6-4539-A203-D085-8EBE329C08E0}"/>
              </a:ext>
            </a:extLst>
          </p:cNvPr>
          <p:cNvSpPr/>
          <p:nvPr/>
        </p:nvSpPr>
        <p:spPr>
          <a:xfrm>
            <a:off x="3962399" y="858"/>
            <a:ext cx="8271641" cy="68571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2"/>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bg1"/>
                </a:solidFill>
              </a:defRPr>
            </a:lvl1p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accent4"/>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35331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71032" y="179222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71032" y="394106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0D78A0CF-0A37-4436-67C4-B32FD7703E96}"/>
              </a:ext>
            </a:extLst>
          </p:cNvPr>
          <p:cNvGrpSpPr/>
          <p:nvPr/>
        </p:nvGrpSpPr>
        <p:grpSpPr>
          <a:xfrm>
            <a:off x="-28308" y="2514621"/>
            <a:ext cx="5666632" cy="0"/>
            <a:chOff x="5464255" y="5541151"/>
            <a:chExt cx="5666632" cy="0"/>
          </a:xfrm>
        </p:grpSpPr>
        <p:cxnSp>
          <p:nvCxnSpPr>
            <p:cNvPr id="24" name="Straight Connector 23">
              <a:extLst>
                <a:ext uri="{FF2B5EF4-FFF2-40B4-BE49-F238E27FC236}">
                  <a16:creationId xmlns:a16="http://schemas.microsoft.com/office/drawing/2014/main" id="{8FC6D8A4-CA31-16C2-95B7-B98F65F29A69}"/>
                </a:ext>
              </a:extLst>
            </p:cNvPr>
            <p:cNvCxnSpPr>
              <a:cxnSpLocks/>
            </p:cNvCxnSpPr>
            <p:nvPr/>
          </p:nvCxnSpPr>
          <p:spPr>
            <a:xfrm>
              <a:off x="5464255" y="5541151"/>
              <a:ext cx="3991534"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097A8D-64FC-CDBD-4497-5E32BC6AF9C2}"/>
                </a:ext>
              </a:extLst>
            </p:cNvPr>
            <p:cNvCxnSpPr>
              <a:cxnSpLocks/>
            </p:cNvCxnSpPr>
            <p:nvPr/>
          </p:nvCxnSpPr>
          <p:spPr>
            <a:xfrm>
              <a:off x="9454487" y="5541151"/>
              <a:ext cx="16764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304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6BC278-3A9A-4241-1DE5-469D2AB5E36B}"/>
              </a:ext>
            </a:extLst>
          </p:cNvPr>
          <p:cNvSpPr>
            <a:spLocks noGrp="1"/>
          </p:cNvSpPr>
          <p:nvPr>
            <p:ph type="title"/>
          </p:nvPr>
        </p:nvSpPr>
        <p:spPr>
          <a:xfrm>
            <a:off x="838200" y="1115367"/>
            <a:ext cx="10515600" cy="575321"/>
          </a:xfrm>
          <a:prstGeom prst="rect">
            <a:avLst/>
          </a:prstGeom>
        </p:spPr>
        <p:txBody>
          <a:bodyPr vert="horz" lIns="91440" tIns="45720" rIns="91440" bIns="45720" rtlCol="0" anchor="t">
            <a:no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138A5E58-5605-E2B6-AEBE-7EF159AAD7E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221D507-72FD-CB53-B342-C69D562AF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fld id="{5CABFC79-6FD1-47F7-A1DB-45B5F5CC93E8}" type="datetimeFigureOut">
              <a:rPr lang="en-US" smtClean="0"/>
              <a:t>4/14/2025</a:t>
            </a:fld>
            <a:endParaRPr lang="en-US"/>
          </a:p>
        </p:txBody>
      </p:sp>
      <p:sp>
        <p:nvSpPr>
          <p:cNvPr id="5" name="Footer Placeholder 4">
            <a:extLst>
              <a:ext uri="{FF2B5EF4-FFF2-40B4-BE49-F238E27FC236}">
                <a16:creationId xmlns:a16="http://schemas.microsoft.com/office/drawing/2014/main" id="{01A3E9A7-861F-C5C4-DD4E-37AC66D867ED}"/>
              </a:ext>
            </a:extLst>
          </p:cNvPr>
          <p:cNvSpPr>
            <a:spLocks noGrp="1"/>
          </p:cNvSpPr>
          <p:nvPr>
            <p:ph type="ftr" sz="quarter" idx="3"/>
          </p:nvPr>
        </p:nvSpPr>
        <p:spPr>
          <a:xfrm>
            <a:off x="411480" y="301752"/>
            <a:ext cx="1828800" cy="274320"/>
          </a:xfrm>
          <a:prstGeom prst="rect">
            <a:avLst/>
          </a:prstGeom>
        </p:spPr>
        <p:txBody>
          <a:bodyPr vert="horz" lIns="91440" tIns="45720" rIns="91440" bIns="45720" rtlCol="0" anchor="ctr">
            <a:noAutofit/>
          </a:bodyPr>
          <a:lstStyle>
            <a:lvl1pPr algn="l">
              <a:defRPr sz="120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5877A1DC-56B8-6C78-5020-E45478D099C6}"/>
              </a:ext>
            </a:extLst>
          </p:cNvPr>
          <p:cNvSpPr>
            <a:spLocks noGrp="1"/>
          </p:cNvSpPr>
          <p:nvPr>
            <p:ph type="sldNum" sz="quarter" idx="4"/>
          </p:nvPr>
        </p:nvSpPr>
        <p:spPr>
          <a:xfrm>
            <a:off x="10122408" y="301752"/>
            <a:ext cx="1673352" cy="274320"/>
          </a:xfrm>
          <a:prstGeom prst="rect">
            <a:avLst/>
          </a:prstGeom>
        </p:spPr>
        <p:txBody>
          <a:bodyPr vert="horz" lIns="91440" tIns="45720" rIns="91440" bIns="45720" rtlCol="0" anchor="ctr">
            <a:noAutofit/>
          </a:bodyPr>
          <a:lstStyle>
            <a:lvl1pPr algn="r">
              <a:defRPr sz="1200">
                <a:solidFill>
                  <a:schemeClr val="tx2"/>
                </a:solidFill>
              </a:defRPr>
            </a:lvl1pPr>
          </a:lstStyle>
          <a:p>
            <a:fld id="{73B1BD51-B47A-4B1E-B2B3-25F5A07E9A1C}" type="slidenum">
              <a:rPr lang="en-US" smtClean="0"/>
              <a:t>‹#›</a:t>
            </a:fld>
            <a:endParaRPr lang="en-US"/>
          </a:p>
        </p:txBody>
      </p:sp>
    </p:spTree>
    <p:extLst>
      <p:ext uri="{BB962C8B-B14F-4D97-AF65-F5344CB8AC3E}">
        <p14:creationId xmlns:p14="http://schemas.microsoft.com/office/powerpoint/2010/main" val="130742011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914400" rtl="0" eaLnBrk="1" latinLnBrk="0" hangingPunct="1">
        <a:lnSpc>
          <a:spcPct val="80000"/>
        </a:lnSpc>
        <a:spcBef>
          <a:spcPct val="0"/>
        </a:spcBef>
        <a:buNone/>
        <a:defRPr sz="4400" kern="1200" cap="all" baseline="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hyperlink" Target="https://cs6510renewvia6.vercel.app/" TargetMode="External"/><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microsoft.com/office/2018/10/relationships/comments" Target="../comments/modernComment_10B_6618798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microsoft.com/office/2018/10/relationships/comments" Target="../comments/modernComment_120_540DD3CF.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4F98-D1F4-D5C4-DCEC-8D76E5B6FA70}"/>
              </a:ext>
            </a:extLst>
          </p:cNvPr>
          <p:cNvSpPr>
            <a:spLocks noGrp="1"/>
          </p:cNvSpPr>
          <p:nvPr>
            <p:ph type="ctrTitle"/>
          </p:nvPr>
        </p:nvSpPr>
        <p:spPr>
          <a:xfrm>
            <a:off x="2267712" y="1408176"/>
            <a:ext cx="9067799" cy="2387600"/>
          </a:xfrm>
        </p:spPr>
        <p:txBody>
          <a:bodyPr>
            <a:normAutofit/>
          </a:bodyPr>
          <a:lstStyle/>
          <a:p>
            <a:r>
              <a:rPr lang="en-US"/>
              <a:t>P6 Renewvia - design</a:t>
            </a:r>
          </a:p>
        </p:txBody>
      </p:sp>
      <p:sp>
        <p:nvSpPr>
          <p:cNvPr id="3" name="Subtitle 2">
            <a:extLst>
              <a:ext uri="{FF2B5EF4-FFF2-40B4-BE49-F238E27FC236}">
                <a16:creationId xmlns:a16="http://schemas.microsoft.com/office/drawing/2014/main" id="{CA9B974C-3DE4-A62A-FCD9-17266E7C35B5}"/>
              </a:ext>
            </a:extLst>
          </p:cNvPr>
          <p:cNvSpPr>
            <a:spLocks noGrp="1"/>
          </p:cNvSpPr>
          <p:nvPr>
            <p:ph type="subTitle" idx="1"/>
          </p:nvPr>
        </p:nvSpPr>
        <p:spPr>
          <a:xfrm>
            <a:off x="4248912" y="5276088"/>
            <a:ext cx="7938887" cy="384048"/>
          </a:xfrm>
        </p:spPr>
        <p:txBody>
          <a:bodyPr vert="horz" lIns="91440" tIns="45720" rIns="91440" bIns="45720" rtlCol="0" anchor="t">
            <a:normAutofit fontScale="85000" lnSpcReduction="10000"/>
          </a:bodyPr>
          <a:lstStyle/>
          <a:p>
            <a:r>
              <a:rPr lang="en-US">
                <a:cs typeface="Arial"/>
              </a:rPr>
              <a:t>Taylor Boyd, Enming Li, Taylor Nguyen, Dharshan Rammohan</a:t>
            </a:r>
          </a:p>
        </p:txBody>
      </p:sp>
      <p:pic>
        <p:nvPicPr>
          <p:cNvPr id="16" name="Audio 15">
            <a:hlinkClick r:id="" action="ppaction://media"/>
            <a:extLst>
              <a:ext uri="{FF2B5EF4-FFF2-40B4-BE49-F238E27FC236}">
                <a16:creationId xmlns:a16="http://schemas.microsoft.com/office/drawing/2014/main" id="{CF721106-FFE4-B018-16AD-E1E48FC49B4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594" t="-108594" r="-108594" b="-108594"/>
          <a:stretch>
            <a:fillRect/>
          </a:stretch>
        </p:blipFill>
        <p:spPr>
          <a:xfrm>
            <a:off x="10814050" y="5660136"/>
            <a:ext cx="1289050" cy="1289050"/>
          </a:xfrm>
          <a:prstGeom prst="ellipse">
            <a:avLst/>
          </a:prstGeom>
        </p:spPr>
      </p:pic>
    </p:spTree>
    <p:extLst>
      <p:ext uri="{BB962C8B-B14F-4D97-AF65-F5344CB8AC3E}">
        <p14:creationId xmlns:p14="http://schemas.microsoft.com/office/powerpoint/2010/main" val="3850175482"/>
      </p:ext>
    </p:extLst>
  </p:cSld>
  <p:clrMapOvr>
    <a:masterClrMapping/>
  </p:clrMapOvr>
  <mc:AlternateContent xmlns:mc="http://schemas.openxmlformats.org/markup-compatibility/2006">
    <mc:Choice xmlns:p14="http://schemas.microsoft.com/office/powerpoint/2010/main" Requires="p14">
      <p:transition spd="slow" p14:dur="2000" advTm="11824"/>
    </mc:Choice>
    <mc:Fallback>
      <p:transition spd="slow" advTm="1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1593-475C-B96E-51E3-774DA5BC2447}"/>
              </a:ext>
            </a:extLst>
          </p:cNvPr>
          <p:cNvSpPr>
            <a:spLocks noGrp="1"/>
          </p:cNvSpPr>
          <p:nvPr>
            <p:ph type="title"/>
          </p:nvPr>
        </p:nvSpPr>
        <p:spPr>
          <a:xfrm>
            <a:off x="729488" y="1078106"/>
            <a:ext cx="4846320" cy="1682749"/>
          </a:xfrm>
        </p:spPr>
        <p:txBody>
          <a:bodyPr/>
          <a:lstStyle/>
          <a:p>
            <a:r>
              <a:rPr lang="en-US"/>
              <a:t>Graph Neural Networks</a:t>
            </a:r>
          </a:p>
        </p:txBody>
      </p:sp>
      <p:sp>
        <p:nvSpPr>
          <p:cNvPr id="3" name="Text Placeholder 2">
            <a:extLst>
              <a:ext uri="{FF2B5EF4-FFF2-40B4-BE49-F238E27FC236}">
                <a16:creationId xmlns:a16="http://schemas.microsoft.com/office/drawing/2014/main" id="{112947B7-B12E-E717-60F0-EB12069ED042}"/>
              </a:ext>
            </a:extLst>
          </p:cNvPr>
          <p:cNvSpPr>
            <a:spLocks noGrp="1"/>
          </p:cNvSpPr>
          <p:nvPr>
            <p:ph type="body" sz="quarter" idx="13"/>
          </p:nvPr>
        </p:nvSpPr>
        <p:spPr>
          <a:xfrm>
            <a:off x="319532" y="3119628"/>
            <a:ext cx="4828032" cy="490538"/>
          </a:xfrm>
        </p:spPr>
        <p:txBody>
          <a:bodyPr/>
          <a:lstStyle/>
          <a:p>
            <a:r>
              <a:rPr lang="en-US"/>
              <a:t>Uses</a:t>
            </a:r>
          </a:p>
        </p:txBody>
      </p:sp>
      <p:sp>
        <p:nvSpPr>
          <p:cNvPr id="4" name="Text Placeholder 3">
            <a:extLst>
              <a:ext uri="{FF2B5EF4-FFF2-40B4-BE49-F238E27FC236}">
                <a16:creationId xmlns:a16="http://schemas.microsoft.com/office/drawing/2014/main" id="{D90BC596-0746-2CAD-743A-4A2A3D0195DD}"/>
              </a:ext>
            </a:extLst>
          </p:cNvPr>
          <p:cNvSpPr>
            <a:spLocks noGrp="1"/>
          </p:cNvSpPr>
          <p:nvPr>
            <p:ph type="body" sz="quarter" idx="14"/>
          </p:nvPr>
        </p:nvSpPr>
        <p:spPr>
          <a:xfrm>
            <a:off x="7363968" y="449325"/>
            <a:ext cx="4828032" cy="490538"/>
          </a:xfrm>
        </p:spPr>
        <p:txBody>
          <a:bodyPr/>
          <a:lstStyle/>
          <a:p>
            <a:r>
              <a:rPr lang="en-US"/>
              <a:t>Pros / Cons</a:t>
            </a:r>
          </a:p>
        </p:txBody>
      </p:sp>
      <p:sp>
        <p:nvSpPr>
          <p:cNvPr id="5" name="Text Placeholder 4">
            <a:extLst>
              <a:ext uri="{FF2B5EF4-FFF2-40B4-BE49-F238E27FC236}">
                <a16:creationId xmlns:a16="http://schemas.microsoft.com/office/drawing/2014/main" id="{F46867FD-6D09-CAD1-C9D7-F8670729ACFB}"/>
              </a:ext>
            </a:extLst>
          </p:cNvPr>
          <p:cNvSpPr>
            <a:spLocks noGrp="1"/>
          </p:cNvSpPr>
          <p:nvPr>
            <p:ph type="body" sz="quarter" idx="15"/>
          </p:nvPr>
        </p:nvSpPr>
        <p:spPr>
          <a:xfrm>
            <a:off x="63500" y="3659124"/>
            <a:ext cx="2844292" cy="2741676"/>
          </a:xfrm>
        </p:spPr>
        <p:txBody>
          <a:bodyPr/>
          <a:lstStyle/>
          <a:p>
            <a:r>
              <a:rPr lang="en-US"/>
              <a:t>Since we can turn the problem into a graph representation, we can make use of graph NNs</a:t>
            </a:r>
          </a:p>
          <a:p>
            <a:r>
              <a:rPr lang="en-US"/>
              <a:t>This allows us to use ML to optimize the problem subject to multiple constraints</a:t>
            </a:r>
          </a:p>
        </p:txBody>
      </p:sp>
      <p:sp>
        <p:nvSpPr>
          <p:cNvPr id="6" name="Text Placeholder 5">
            <a:extLst>
              <a:ext uri="{FF2B5EF4-FFF2-40B4-BE49-F238E27FC236}">
                <a16:creationId xmlns:a16="http://schemas.microsoft.com/office/drawing/2014/main" id="{F427ACA9-54E1-31EA-C783-CBB04967B7AE}"/>
              </a:ext>
            </a:extLst>
          </p:cNvPr>
          <p:cNvSpPr>
            <a:spLocks noGrp="1"/>
          </p:cNvSpPr>
          <p:nvPr>
            <p:ph type="body" sz="quarter" idx="16"/>
          </p:nvPr>
        </p:nvSpPr>
        <p:spPr>
          <a:xfrm>
            <a:off x="7107936" y="888237"/>
            <a:ext cx="4754880" cy="1682750"/>
          </a:xfrm>
        </p:spPr>
        <p:txBody>
          <a:bodyPr/>
          <a:lstStyle/>
          <a:p>
            <a:r>
              <a:rPr lang="en-US"/>
              <a:t>The graph NN gives us an easily digestible structural representation of a NN, while allowing for multiple data features to be internalized in a single node / edge – GD can do the optimization for you!</a:t>
            </a:r>
          </a:p>
          <a:p>
            <a:r>
              <a:rPr lang="en-US"/>
              <a:t>If unbounded, the state space can grow exponentially, leading to compute constraints</a:t>
            </a:r>
          </a:p>
          <a:p>
            <a:r>
              <a:rPr lang="en-US"/>
              <a:t>We chose the GCN because of ease of use and understanding vs the GAT</a:t>
            </a:r>
          </a:p>
        </p:txBody>
      </p:sp>
      <p:sp>
        <p:nvSpPr>
          <p:cNvPr id="7" name="Text Placeholder 2">
            <a:extLst>
              <a:ext uri="{FF2B5EF4-FFF2-40B4-BE49-F238E27FC236}">
                <a16:creationId xmlns:a16="http://schemas.microsoft.com/office/drawing/2014/main" id="{CCE04B17-406E-ED9A-F46D-B45F0F750ECE}"/>
              </a:ext>
            </a:extLst>
          </p:cNvPr>
          <p:cNvSpPr txBox="1">
            <a:spLocks/>
          </p:cNvSpPr>
          <p:nvPr/>
        </p:nvSpPr>
        <p:spPr>
          <a:xfrm>
            <a:off x="7363968" y="4256407"/>
            <a:ext cx="4828032" cy="490538"/>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GCN modifications</a:t>
            </a:r>
            <a:endParaRPr lang="en-US">
              <a:cs typeface="Arial"/>
            </a:endParaRPr>
          </a:p>
        </p:txBody>
      </p:sp>
      <p:sp>
        <p:nvSpPr>
          <p:cNvPr id="9" name="Text Placeholder 4">
            <a:extLst>
              <a:ext uri="{FF2B5EF4-FFF2-40B4-BE49-F238E27FC236}">
                <a16:creationId xmlns:a16="http://schemas.microsoft.com/office/drawing/2014/main" id="{45F493EF-1C4F-24FA-3674-F50001356ED3}"/>
              </a:ext>
            </a:extLst>
          </p:cNvPr>
          <p:cNvSpPr txBox="1">
            <a:spLocks/>
          </p:cNvSpPr>
          <p:nvPr/>
        </p:nvSpPr>
        <p:spPr>
          <a:xfrm>
            <a:off x="7107936" y="4795903"/>
            <a:ext cx="4754880" cy="1682750"/>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a:cs typeface="Arial"/>
              </a:rPr>
              <a:t>Replaced loss function with cost minimizing function using reinforcement learning </a:t>
            </a:r>
          </a:p>
          <a:p>
            <a:pPr marL="283210" indent="-283210"/>
            <a:r>
              <a:rPr lang="en-US">
                <a:cs typeface="Arial"/>
              </a:rPr>
              <a:t>Incorporated shortest-path optimization for voltage drop</a:t>
            </a:r>
          </a:p>
        </p:txBody>
      </p:sp>
      <p:pic>
        <p:nvPicPr>
          <p:cNvPr id="10" name="Picture 9" descr="A graph of a network diagram&#10;&#10;AI-generated content may be incorrect.">
            <a:extLst>
              <a:ext uri="{FF2B5EF4-FFF2-40B4-BE49-F238E27FC236}">
                <a16:creationId xmlns:a16="http://schemas.microsoft.com/office/drawing/2014/main" id="{36293B7A-0259-29E0-5B7E-D3985D22632A}"/>
              </a:ext>
            </a:extLst>
          </p:cNvPr>
          <p:cNvPicPr>
            <a:picLocks noChangeAspect="1"/>
          </p:cNvPicPr>
          <p:nvPr/>
        </p:nvPicPr>
        <p:blipFill>
          <a:blip r:embed="rId4"/>
          <a:stretch>
            <a:fillRect/>
          </a:stretch>
        </p:blipFill>
        <p:spPr>
          <a:xfrm>
            <a:off x="3511170" y="3902138"/>
            <a:ext cx="3249419" cy="2255648"/>
          </a:xfrm>
          <a:prstGeom prst="rect">
            <a:avLst/>
          </a:prstGeom>
        </p:spPr>
      </p:pic>
      <p:pic>
        <p:nvPicPr>
          <p:cNvPr id="11" name="Picture 10" descr="A computer screen shot of a computer&#10;&#10;AI-generated content may be incorrect.">
            <a:extLst>
              <a:ext uri="{FF2B5EF4-FFF2-40B4-BE49-F238E27FC236}">
                <a16:creationId xmlns:a16="http://schemas.microsoft.com/office/drawing/2014/main" id="{3C9331C1-8AE7-5AF9-851D-E87DB8C31215}"/>
              </a:ext>
            </a:extLst>
          </p:cNvPr>
          <p:cNvPicPr>
            <a:picLocks noChangeAspect="1"/>
          </p:cNvPicPr>
          <p:nvPr/>
        </p:nvPicPr>
        <p:blipFill>
          <a:blip r:embed="rId5"/>
          <a:stretch>
            <a:fillRect/>
          </a:stretch>
        </p:blipFill>
        <p:spPr>
          <a:xfrm>
            <a:off x="4531739" y="370332"/>
            <a:ext cx="2228850" cy="1666875"/>
          </a:xfrm>
          <a:prstGeom prst="rect">
            <a:avLst/>
          </a:prstGeom>
        </p:spPr>
      </p:pic>
      <p:pic>
        <p:nvPicPr>
          <p:cNvPr id="12" name="GNN new">
            <a:hlinkClick r:id="" action="ppaction://media"/>
            <a:extLst>
              <a:ext uri="{FF2B5EF4-FFF2-40B4-BE49-F238E27FC236}">
                <a16:creationId xmlns:a16="http://schemas.microsoft.com/office/drawing/2014/main" id="{80E5F639-FA7D-48B9-2860-ACFD4D01F8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0604" y="254380"/>
            <a:ext cx="609600" cy="609600"/>
          </a:xfrm>
          <a:prstGeom prst="rect">
            <a:avLst/>
          </a:prstGeom>
        </p:spPr>
      </p:pic>
    </p:spTree>
    <p:extLst>
      <p:ext uri="{BB962C8B-B14F-4D97-AF65-F5344CB8AC3E}">
        <p14:creationId xmlns:p14="http://schemas.microsoft.com/office/powerpoint/2010/main" val="28379115"/>
      </p:ext>
    </p:extLst>
  </p:cSld>
  <p:clrMapOvr>
    <a:masterClrMapping/>
  </p:clrMapOvr>
  <mc:AlternateContent xmlns:mc="http://schemas.openxmlformats.org/markup-compatibility/2006">
    <mc:Choice xmlns:p14="http://schemas.microsoft.com/office/powerpoint/2010/main" Requires="p14">
      <p:transition spd="slow" p14:dur="2000" advTm="89787"/>
    </mc:Choice>
    <mc:Fallback>
      <p:transition spd="slow" advTm="89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54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AF407-B964-23FF-15C4-5BD4C979A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3E8E7-5405-5B0C-CDD2-B16B86C9A73C}"/>
              </a:ext>
            </a:extLst>
          </p:cNvPr>
          <p:cNvSpPr>
            <a:spLocks noGrp="1"/>
          </p:cNvSpPr>
          <p:nvPr>
            <p:ph type="title"/>
          </p:nvPr>
        </p:nvSpPr>
        <p:spPr>
          <a:xfrm>
            <a:off x="434607" y="2001811"/>
            <a:ext cx="8617572" cy="695586"/>
          </a:xfrm>
        </p:spPr>
        <p:txBody>
          <a:bodyPr/>
          <a:lstStyle/>
          <a:p>
            <a:r>
              <a:rPr lang="en-US" sz="4800"/>
              <a:t>Final deliverables</a:t>
            </a:r>
            <a:endParaRPr lang="en-US" sz="4800">
              <a:cs typeface="Arial"/>
            </a:endParaRPr>
          </a:p>
        </p:txBody>
      </p:sp>
      <p:sp>
        <p:nvSpPr>
          <p:cNvPr id="3" name="Text Placeholder 2">
            <a:extLst>
              <a:ext uri="{FF2B5EF4-FFF2-40B4-BE49-F238E27FC236}">
                <a16:creationId xmlns:a16="http://schemas.microsoft.com/office/drawing/2014/main" id="{728975FD-6BC6-1080-3F4A-EF6DC4663318}"/>
              </a:ext>
            </a:extLst>
          </p:cNvPr>
          <p:cNvSpPr>
            <a:spLocks noGrp="1"/>
          </p:cNvSpPr>
          <p:nvPr>
            <p:ph type="body" sz="quarter" idx="13"/>
          </p:nvPr>
        </p:nvSpPr>
        <p:spPr>
          <a:xfrm>
            <a:off x="800147" y="3417329"/>
            <a:ext cx="2722846" cy="503453"/>
          </a:xfrm>
        </p:spPr>
        <p:txBody>
          <a:bodyPr vert="horz" lIns="91440" tIns="45720" rIns="91440" bIns="45720" rtlCol="0" anchor="t">
            <a:noAutofit/>
          </a:bodyPr>
          <a:lstStyle/>
          <a:p>
            <a:r>
              <a:rPr lang="en-US" err="1"/>
              <a:t>Github</a:t>
            </a:r>
            <a:r>
              <a:rPr lang="en-US"/>
              <a:t> Code</a:t>
            </a:r>
            <a:endParaRPr lang="en-US">
              <a:cs typeface="Arial"/>
            </a:endParaRPr>
          </a:p>
        </p:txBody>
      </p:sp>
      <p:sp>
        <p:nvSpPr>
          <p:cNvPr id="5" name="Text Placeholder 4">
            <a:extLst>
              <a:ext uri="{FF2B5EF4-FFF2-40B4-BE49-F238E27FC236}">
                <a16:creationId xmlns:a16="http://schemas.microsoft.com/office/drawing/2014/main" id="{3AB7E3B7-72A5-9E9B-E1EC-9AD5AAC3438A}"/>
              </a:ext>
            </a:extLst>
          </p:cNvPr>
          <p:cNvSpPr>
            <a:spLocks noGrp="1"/>
          </p:cNvSpPr>
          <p:nvPr>
            <p:ph type="body" sz="quarter" idx="15"/>
          </p:nvPr>
        </p:nvSpPr>
        <p:spPr>
          <a:xfrm>
            <a:off x="440793" y="4240961"/>
            <a:ext cx="3605423" cy="1682750"/>
          </a:xfrm>
        </p:spPr>
        <p:txBody>
          <a:bodyPr vert="horz" lIns="91440" tIns="45720" rIns="91440" bIns="45720" rtlCol="0" anchor="t">
            <a:noAutofit/>
          </a:bodyPr>
          <a:lstStyle/>
          <a:p>
            <a:pPr marL="283210" indent="-283210"/>
            <a:r>
              <a:rPr lang="en-US">
                <a:cs typeface="Arial"/>
              </a:rPr>
              <a:t>Share the code with our partner by either:</a:t>
            </a:r>
          </a:p>
          <a:p>
            <a:pPr lvl="1" indent="-283210"/>
            <a:r>
              <a:rPr lang="en-US">
                <a:cs typeface="Arial"/>
              </a:rPr>
              <a:t>Sharing the repository access </a:t>
            </a:r>
          </a:p>
          <a:p>
            <a:pPr lvl="1" indent="-283210"/>
            <a:r>
              <a:rPr lang="en-US">
                <a:cs typeface="Arial"/>
              </a:rPr>
              <a:t>Can also send code in zip file</a:t>
            </a:r>
          </a:p>
          <a:p>
            <a:pPr lvl="1" indent="-283210"/>
            <a:r>
              <a:rPr lang="en-US">
                <a:cs typeface="Arial"/>
              </a:rPr>
              <a:t>Share Readme on how to run the code</a:t>
            </a:r>
          </a:p>
        </p:txBody>
      </p:sp>
      <p:sp>
        <p:nvSpPr>
          <p:cNvPr id="6" name="Text Placeholder 2">
            <a:extLst>
              <a:ext uri="{FF2B5EF4-FFF2-40B4-BE49-F238E27FC236}">
                <a16:creationId xmlns:a16="http://schemas.microsoft.com/office/drawing/2014/main" id="{6321509B-0D02-EFB4-89EB-4FC79650F6E6}"/>
              </a:ext>
            </a:extLst>
          </p:cNvPr>
          <p:cNvSpPr txBox="1">
            <a:spLocks/>
          </p:cNvSpPr>
          <p:nvPr/>
        </p:nvSpPr>
        <p:spPr>
          <a:xfrm>
            <a:off x="4557792" y="3419052"/>
            <a:ext cx="3071558" cy="503454"/>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Final Report</a:t>
            </a:r>
            <a:endParaRPr lang="en-US">
              <a:cs typeface="Arial"/>
            </a:endParaRPr>
          </a:p>
        </p:txBody>
      </p:sp>
      <p:sp>
        <p:nvSpPr>
          <p:cNvPr id="8" name="Text Placeholder 4">
            <a:extLst>
              <a:ext uri="{FF2B5EF4-FFF2-40B4-BE49-F238E27FC236}">
                <a16:creationId xmlns:a16="http://schemas.microsoft.com/office/drawing/2014/main" id="{5E6DC87A-3C73-0F1D-8F82-BCEBE858CCE1}"/>
              </a:ext>
            </a:extLst>
          </p:cNvPr>
          <p:cNvSpPr txBox="1">
            <a:spLocks/>
          </p:cNvSpPr>
          <p:nvPr/>
        </p:nvSpPr>
        <p:spPr>
          <a:xfrm>
            <a:off x="4222062" y="4235859"/>
            <a:ext cx="3773322" cy="2096038"/>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a:cs typeface="Arial"/>
              </a:rPr>
              <a:t>Submit team research report detailing problem statement, background, methodology, related works, experiments, learning, challenges, sustainability analysis, etc.</a:t>
            </a:r>
            <a:endParaRPr lang="en-US"/>
          </a:p>
        </p:txBody>
      </p:sp>
      <p:sp>
        <p:nvSpPr>
          <p:cNvPr id="4" name="Text Placeholder 2">
            <a:extLst>
              <a:ext uri="{FF2B5EF4-FFF2-40B4-BE49-F238E27FC236}">
                <a16:creationId xmlns:a16="http://schemas.microsoft.com/office/drawing/2014/main" id="{04FCE972-C2C0-5A2B-D1FE-6198F2022212}"/>
              </a:ext>
            </a:extLst>
          </p:cNvPr>
          <p:cNvSpPr txBox="1">
            <a:spLocks/>
          </p:cNvSpPr>
          <p:nvPr/>
        </p:nvSpPr>
        <p:spPr>
          <a:xfrm>
            <a:off x="8600265" y="1169354"/>
            <a:ext cx="2813253" cy="219319"/>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rPr>
              <a:t>Website</a:t>
            </a:r>
          </a:p>
        </p:txBody>
      </p:sp>
      <p:sp>
        <p:nvSpPr>
          <p:cNvPr id="7" name="Text Placeholder 4">
            <a:extLst>
              <a:ext uri="{FF2B5EF4-FFF2-40B4-BE49-F238E27FC236}">
                <a16:creationId xmlns:a16="http://schemas.microsoft.com/office/drawing/2014/main" id="{3A80BF46-276E-6164-D5E6-6CCBAD2E327C}"/>
              </a:ext>
            </a:extLst>
          </p:cNvPr>
          <p:cNvSpPr txBox="1">
            <a:spLocks/>
          </p:cNvSpPr>
          <p:nvPr/>
        </p:nvSpPr>
        <p:spPr>
          <a:xfrm>
            <a:off x="8342027" y="1647494"/>
            <a:ext cx="3553763" cy="1049903"/>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a:cs typeface="Arial"/>
              </a:rPr>
              <a:t>Share website we've made for class requirements</a:t>
            </a:r>
            <a:endParaRPr lang="en-US"/>
          </a:p>
        </p:txBody>
      </p:sp>
      <p:pic>
        <p:nvPicPr>
          <p:cNvPr id="9" name="Picture 8" descr="A screenshot of a survey&#10;&#10;AI-generated content may be incorrect.">
            <a:extLst>
              <a:ext uri="{FF2B5EF4-FFF2-40B4-BE49-F238E27FC236}">
                <a16:creationId xmlns:a16="http://schemas.microsoft.com/office/drawing/2014/main" id="{611D8458-1DC0-C5CD-8C3E-86C44D1F4003}"/>
              </a:ext>
            </a:extLst>
          </p:cNvPr>
          <p:cNvPicPr>
            <a:picLocks noChangeAspect="1"/>
          </p:cNvPicPr>
          <p:nvPr/>
        </p:nvPicPr>
        <p:blipFill>
          <a:blip r:embed="rId4"/>
          <a:stretch>
            <a:fillRect/>
          </a:stretch>
        </p:blipFill>
        <p:spPr>
          <a:xfrm>
            <a:off x="8446344" y="2870898"/>
            <a:ext cx="3111736" cy="3609879"/>
          </a:xfrm>
          <a:prstGeom prst="rect">
            <a:avLst/>
          </a:prstGeom>
        </p:spPr>
      </p:pic>
      <p:pic>
        <p:nvPicPr>
          <p:cNvPr id="15" name="Audio 14">
            <a:extLst>
              <a:ext uri="{FF2B5EF4-FFF2-40B4-BE49-F238E27FC236}">
                <a16:creationId xmlns:a16="http://schemas.microsoft.com/office/drawing/2014/main" id="{C5E7256D-848D-3493-E107-525220FCC2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82387663"/>
      </p:ext>
    </p:extLst>
  </p:cSld>
  <p:clrMapOvr>
    <a:masterClrMapping/>
  </p:clrMapOvr>
  <mc:AlternateContent xmlns:mc="http://schemas.openxmlformats.org/markup-compatibility/2006">
    <mc:Choice xmlns:p14="http://schemas.microsoft.com/office/powerpoint/2010/main" Requires="p14">
      <p:transition spd="slow" p14:dur="2000" advTm="39982"/>
    </mc:Choice>
    <mc:Fallback>
      <p:transition spd="slow" advTm="39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BEF9F-1D19-16FB-40A4-6C5A57B350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369319-D1CF-E36B-DD41-7C9B41C806A5}"/>
              </a:ext>
            </a:extLst>
          </p:cNvPr>
          <p:cNvSpPr>
            <a:spLocks noGrp="1"/>
          </p:cNvSpPr>
          <p:nvPr>
            <p:ph idx="1"/>
          </p:nvPr>
        </p:nvSpPr>
        <p:spPr>
          <a:xfrm>
            <a:off x="2340559" y="2842618"/>
            <a:ext cx="8102009" cy="3401338"/>
          </a:xfrm>
        </p:spPr>
        <p:txBody>
          <a:bodyPr vert="horz" lIns="91440" tIns="45720" rIns="91440" bIns="45720" rtlCol="0" anchor="t">
            <a:noAutofit/>
          </a:bodyPr>
          <a:lstStyle/>
          <a:p>
            <a:r>
              <a:rPr lang="en-US" sz="1800">
                <a:cs typeface="Arial"/>
              </a:rPr>
              <a:t>In addition to our efforts for finding a solar mini-grid design optimization solution, we created an interactive component to our website to help broader audiences understand the context of our problem. We added a ‘Project’ tab to our website where users may input their own test data and receive a visual of an ‘optimal’ grid design and total cost as output. This way, users can get a feel for what input and output for this problem might even look like and better understand the challenge. More details on what this looks like are in the following slides.</a:t>
            </a:r>
          </a:p>
          <a:p>
            <a:r>
              <a:rPr lang="en-US" sz="1800">
                <a:cs typeface="Arial"/>
              </a:rPr>
              <a:t>We also made sure to consider our peer feedback on this new feature of the website, and ended up adding more context in the ‘Project’ tab’s description that would hopefully better prepare users to interact with it. </a:t>
            </a:r>
          </a:p>
        </p:txBody>
      </p:sp>
      <p:sp>
        <p:nvSpPr>
          <p:cNvPr id="5" name="Title 4">
            <a:extLst>
              <a:ext uri="{FF2B5EF4-FFF2-40B4-BE49-F238E27FC236}">
                <a16:creationId xmlns:a16="http://schemas.microsoft.com/office/drawing/2014/main" id="{688D3411-1A06-6657-B428-E198705898FD}"/>
              </a:ext>
            </a:extLst>
          </p:cNvPr>
          <p:cNvSpPr>
            <a:spLocks noGrp="1"/>
          </p:cNvSpPr>
          <p:nvPr>
            <p:ph type="title"/>
          </p:nvPr>
        </p:nvSpPr>
        <p:spPr>
          <a:xfrm>
            <a:off x="5168820" y="2032204"/>
            <a:ext cx="1850066" cy="704088"/>
          </a:xfrm>
        </p:spPr>
        <p:txBody>
          <a:bodyPr/>
          <a:lstStyle/>
          <a:p>
            <a:r>
              <a:rPr lang="en-US" sz="2800" b="1">
                <a:cs typeface="Arial"/>
              </a:rPr>
              <a:t>Website</a:t>
            </a:r>
          </a:p>
        </p:txBody>
      </p:sp>
      <p:pic>
        <p:nvPicPr>
          <p:cNvPr id="10" name="Audio 9">
            <a:hlinkClick r:id="" action="ppaction://media"/>
            <a:extLst>
              <a:ext uri="{FF2B5EF4-FFF2-40B4-BE49-F238E27FC236}">
                <a16:creationId xmlns:a16="http://schemas.microsoft.com/office/drawing/2014/main" id="{0A8BF697-9920-D07B-4E33-DC4F23B45AB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4691433"/>
      </p:ext>
    </p:extLst>
  </p:cSld>
  <p:clrMapOvr>
    <a:masterClrMapping/>
  </p:clrMapOvr>
  <mc:AlternateContent xmlns:mc="http://schemas.openxmlformats.org/markup-compatibility/2006">
    <mc:Choice xmlns:p14="http://schemas.microsoft.com/office/powerpoint/2010/main" Requires="p14">
      <p:transition spd="slow" p14:dur="2000" advTm="30062"/>
    </mc:Choice>
    <mc:Fallback>
      <p:transition spd="slow" advTm="30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182E4-F8A0-DAB3-9965-2C9C6B0DB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3924E-7DEF-6E1C-A3B7-ED47960A3B98}"/>
              </a:ext>
            </a:extLst>
          </p:cNvPr>
          <p:cNvSpPr>
            <a:spLocks noGrp="1"/>
          </p:cNvSpPr>
          <p:nvPr>
            <p:ph type="title"/>
          </p:nvPr>
        </p:nvSpPr>
        <p:spPr>
          <a:xfrm>
            <a:off x="692912" y="1252728"/>
            <a:ext cx="4846320" cy="1682749"/>
          </a:xfrm>
        </p:spPr>
        <p:txBody>
          <a:bodyPr/>
          <a:lstStyle/>
          <a:p>
            <a:r>
              <a:rPr lang="en-US"/>
              <a:t>website project tab</a:t>
            </a:r>
            <a:endParaRPr lang="en-US">
              <a:cs typeface="Arial"/>
            </a:endParaRPr>
          </a:p>
        </p:txBody>
      </p:sp>
      <p:sp>
        <p:nvSpPr>
          <p:cNvPr id="4" name="TextBox 3">
            <a:extLst>
              <a:ext uri="{FF2B5EF4-FFF2-40B4-BE49-F238E27FC236}">
                <a16:creationId xmlns:a16="http://schemas.microsoft.com/office/drawing/2014/main" id="{584B9D80-E3AA-EFB1-9DF5-68DB1318EEF3}"/>
              </a:ext>
            </a:extLst>
          </p:cNvPr>
          <p:cNvSpPr txBox="1"/>
          <p:nvPr/>
        </p:nvSpPr>
        <p:spPr>
          <a:xfrm>
            <a:off x="3864111" y="3428800"/>
            <a:ext cx="25184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cs typeface="Arial"/>
            </a:endParaRPr>
          </a:p>
          <a:p>
            <a:pPr marL="285750" indent="-285750">
              <a:buFont typeface="Calibri"/>
              <a:buChar char="-"/>
            </a:pPr>
            <a:r>
              <a:rPr lang="en-US" sz="1600">
                <a:cs typeface="Arial"/>
              </a:rPr>
              <a:t>CSV file with building &amp; power source coordinates (</a:t>
            </a:r>
            <a:r>
              <a:rPr lang="en-US" sz="1600" err="1">
                <a:cs typeface="Arial"/>
              </a:rPr>
              <a:t>lat</a:t>
            </a:r>
            <a:r>
              <a:rPr lang="en-US" sz="1600">
                <a:cs typeface="Arial"/>
              </a:rPr>
              <a:t>, long)</a:t>
            </a:r>
          </a:p>
          <a:p>
            <a:pPr marL="285750" indent="-285750">
              <a:buFont typeface="Calibri"/>
              <a:buChar char="-"/>
            </a:pPr>
            <a:r>
              <a:rPr lang="en-US" sz="1600">
                <a:cs typeface="Arial"/>
              </a:rPr>
              <a:t>Hyperparameters:</a:t>
            </a:r>
          </a:p>
          <a:p>
            <a:pPr marL="742950" lvl="1" indent="-285750">
              <a:buFont typeface="Courier New"/>
              <a:buChar char="o"/>
            </a:pPr>
            <a:r>
              <a:rPr lang="en-US" sz="1600">
                <a:cs typeface="Arial"/>
              </a:rPr>
              <a:t>Poles Cost</a:t>
            </a:r>
            <a:endParaRPr lang="en-US">
              <a:cs typeface="Arial"/>
            </a:endParaRPr>
          </a:p>
          <a:p>
            <a:pPr marL="742950" lvl="1" indent="-285750">
              <a:buFont typeface="Courier New"/>
              <a:buChar char="o"/>
            </a:pPr>
            <a:r>
              <a:rPr lang="en-US" sz="1600">
                <a:cs typeface="Arial"/>
              </a:rPr>
              <a:t>MV Cables Cost</a:t>
            </a:r>
            <a:endParaRPr lang="en-US">
              <a:cs typeface="Arial"/>
            </a:endParaRPr>
          </a:p>
          <a:p>
            <a:pPr marL="742950" lvl="1" indent="-285750">
              <a:buFont typeface="Courier New"/>
              <a:buChar char="o"/>
            </a:pPr>
            <a:r>
              <a:rPr lang="en-US" sz="1600">
                <a:cs typeface="Arial"/>
              </a:rPr>
              <a:t>LV Cables Cost</a:t>
            </a:r>
            <a:endParaRPr lang="en-US">
              <a:cs typeface="Arial"/>
            </a:endParaRPr>
          </a:p>
          <a:p>
            <a:endParaRPr lang="en-US" sz="1400">
              <a:cs typeface="Arial"/>
            </a:endParaRPr>
          </a:p>
        </p:txBody>
      </p:sp>
      <p:pic>
        <p:nvPicPr>
          <p:cNvPr id="6" name="Picture 5" descr="A screenshot of a computer&#10;&#10;AI-generated content may be incorrect.">
            <a:extLst>
              <a:ext uri="{FF2B5EF4-FFF2-40B4-BE49-F238E27FC236}">
                <a16:creationId xmlns:a16="http://schemas.microsoft.com/office/drawing/2014/main" id="{E7783EFC-6C3F-B7BD-D871-55FA2E9C3399}"/>
              </a:ext>
            </a:extLst>
          </p:cNvPr>
          <p:cNvPicPr>
            <a:picLocks noChangeAspect="1"/>
          </p:cNvPicPr>
          <p:nvPr/>
        </p:nvPicPr>
        <p:blipFill>
          <a:blip r:embed="rId4"/>
          <a:stretch>
            <a:fillRect/>
          </a:stretch>
        </p:blipFill>
        <p:spPr>
          <a:xfrm>
            <a:off x="320270" y="3834892"/>
            <a:ext cx="3547417" cy="2789249"/>
          </a:xfrm>
          <a:prstGeom prst="rect">
            <a:avLst/>
          </a:prstGeom>
        </p:spPr>
      </p:pic>
      <p:sp>
        <p:nvSpPr>
          <p:cNvPr id="7" name="TextBox 6">
            <a:extLst>
              <a:ext uri="{FF2B5EF4-FFF2-40B4-BE49-F238E27FC236}">
                <a16:creationId xmlns:a16="http://schemas.microsoft.com/office/drawing/2014/main" id="{9B5DFCBB-304C-F8F5-9295-0E22405ACFFC}"/>
              </a:ext>
            </a:extLst>
          </p:cNvPr>
          <p:cNvSpPr txBox="1"/>
          <p:nvPr/>
        </p:nvSpPr>
        <p:spPr>
          <a:xfrm>
            <a:off x="6689433" y="5017242"/>
            <a:ext cx="524748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Graph for grid design with different nodes representing buildings, a power source, and poles. Edges represent cables connecting the buildings, poles and power source. It also outputs the total cost for the grid design below the visual.</a:t>
            </a:r>
            <a:endParaRPr lang="en-US" sz="1600"/>
          </a:p>
          <a:p>
            <a:endParaRPr lang="en-US">
              <a:cs typeface="Arial"/>
            </a:endParaRPr>
          </a:p>
        </p:txBody>
      </p:sp>
      <p:pic>
        <p:nvPicPr>
          <p:cNvPr id="9" name="Picture 8" descr="A screen shot of a graph&#10;&#10;AI-generated content may be incorrect.">
            <a:extLst>
              <a:ext uri="{FF2B5EF4-FFF2-40B4-BE49-F238E27FC236}">
                <a16:creationId xmlns:a16="http://schemas.microsoft.com/office/drawing/2014/main" id="{1924AD20-0D4D-F8DE-660B-B7198768088E}"/>
              </a:ext>
            </a:extLst>
          </p:cNvPr>
          <p:cNvPicPr>
            <a:picLocks noChangeAspect="1"/>
          </p:cNvPicPr>
          <p:nvPr/>
        </p:nvPicPr>
        <p:blipFill>
          <a:blip r:embed="rId5"/>
          <a:stretch>
            <a:fillRect/>
          </a:stretch>
        </p:blipFill>
        <p:spPr>
          <a:xfrm>
            <a:off x="7208086" y="275673"/>
            <a:ext cx="3960233" cy="4635352"/>
          </a:xfrm>
          <a:prstGeom prst="rect">
            <a:avLst/>
          </a:prstGeom>
        </p:spPr>
      </p:pic>
      <p:sp>
        <p:nvSpPr>
          <p:cNvPr id="10" name="TextBox 9">
            <a:extLst>
              <a:ext uri="{FF2B5EF4-FFF2-40B4-BE49-F238E27FC236}">
                <a16:creationId xmlns:a16="http://schemas.microsoft.com/office/drawing/2014/main" id="{A3C71F1E-F92F-4B01-20AB-B26ADBDC4495}"/>
              </a:ext>
            </a:extLst>
          </p:cNvPr>
          <p:cNvSpPr txBox="1"/>
          <p:nvPr/>
        </p:nvSpPr>
        <p:spPr>
          <a:xfrm>
            <a:off x="157432" y="3260901"/>
            <a:ext cx="25184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User Input:</a:t>
            </a:r>
            <a:r>
              <a:rPr lang="en-US">
                <a:cs typeface="Arial"/>
              </a:rPr>
              <a:t> </a:t>
            </a:r>
          </a:p>
          <a:p>
            <a:endParaRPr lang="en-US" sz="1400">
              <a:cs typeface="Arial"/>
            </a:endParaRPr>
          </a:p>
          <a:p>
            <a:endParaRPr lang="en-US">
              <a:cs typeface="Arial"/>
            </a:endParaRPr>
          </a:p>
        </p:txBody>
      </p:sp>
      <p:sp>
        <p:nvSpPr>
          <p:cNvPr id="11" name="TextBox 10">
            <a:extLst>
              <a:ext uri="{FF2B5EF4-FFF2-40B4-BE49-F238E27FC236}">
                <a16:creationId xmlns:a16="http://schemas.microsoft.com/office/drawing/2014/main" id="{7473BF9A-FBBF-2B93-D56B-7EF92A576898}"/>
              </a:ext>
            </a:extLst>
          </p:cNvPr>
          <p:cNvSpPr txBox="1"/>
          <p:nvPr/>
        </p:nvSpPr>
        <p:spPr>
          <a:xfrm>
            <a:off x="5837026" y="354835"/>
            <a:ext cx="1372914"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Output:</a:t>
            </a:r>
            <a:endParaRPr lang="en-US">
              <a:cs typeface="Arial"/>
            </a:endParaRPr>
          </a:p>
          <a:p>
            <a:endParaRPr lang="en-US">
              <a:cs typeface="Arial"/>
            </a:endParaRPr>
          </a:p>
          <a:p>
            <a:endParaRPr lang="en-US" sz="1600"/>
          </a:p>
        </p:txBody>
      </p:sp>
      <p:pic>
        <p:nvPicPr>
          <p:cNvPr id="16" name="Audio 15">
            <a:extLst>
              <a:ext uri="{FF2B5EF4-FFF2-40B4-BE49-F238E27FC236}">
                <a16:creationId xmlns:a16="http://schemas.microsoft.com/office/drawing/2014/main" id="{994531F1-EFD7-9B97-C67D-AF0DF820DC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03977285"/>
      </p:ext>
    </p:extLst>
  </p:cSld>
  <p:clrMapOvr>
    <a:masterClrMapping/>
  </p:clrMapOvr>
  <mc:AlternateContent xmlns:mc="http://schemas.openxmlformats.org/markup-compatibility/2006">
    <mc:Choice xmlns:p14="http://schemas.microsoft.com/office/powerpoint/2010/main" Requires="p14">
      <p:transition spd="slow" p14:dur="2000" advTm="34639"/>
    </mc:Choice>
    <mc:Fallback>
      <p:transition spd="slow" advTm="34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12C1DA1-B643-DEB8-EB8B-2CF96FB4ADB0}"/>
              </a:ext>
            </a:extLst>
          </p:cNvPr>
          <p:cNvSpPr>
            <a:spLocks noGrp="1"/>
          </p:cNvSpPr>
          <p:nvPr>
            <p:ph type="title"/>
          </p:nvPr>
        </p:nvSpPr>
        <p:spPr>
          <a:xfrm>
            <a:off x="603503" y="1463040"/>
            <a:ext cx="11005990" cy="575321"/>
          </a:xfrm>
        </p:spPr>
        <p:txBody>
          <a:bodyPr/>
          <a:lstStyle/>
          <a:p>
            <a:r>
              <a:rPr lang="en-US" sz="4500"/>
              <a:t>Homepage lighthouse scores</a:t>
            </a:r>
          </a:p>
        </p:txBody>
      </p:sp>
      <p:sp>
        <p:nvSpPr>
          <p:cNvPr id="10" name="Text Placeholder 2">
            <a:extLst>
              <a:ext uri="{FF2B5EF4-FFF2-40B4-BE49-F238E27FC236}">
                <a16:creationId xmlns:a16="http://schemas.microsoft.com/office/drawing/2014/main" id="{A1B0B498-82EE-2A5E-A204-F18CD0294C7A}"/>
              </a:ext>
            </a:extLst>
          </p:cNvPr>
          <p:cNvSpPr>
            <a:spLocks noGrp="1"/>
          </p:cNvSpPr>
          <p:nvPr>
            <p:ph type="body" sz="quarter" idx="13"/>
          </p:nvPr>
        </p:nvSpPr>
        <p:spPr>
          <a:xfrm>
            <a:off x="649224" y="2971800"/>
            <a:ext cx="4828032" cy="490538"/>
          </a:xfrm>
        </p:spPr>
        <p:txBody>
          <a:bodyPr/>
          <a:lstStyle/>
          <a:p>
            <a:r>
              <a:rPr lang="en-US"/>
              <a:t>Desktop</a:t>
            </a:r>
          </a:p>
        </p:txBody>
      </p:sp>
      <p:sp>
        <p:nvSpPr>
          <p:cNvPr id="12" name="Text Placeholder 3">
            <a:extLst>
              <a:ext uri="{FF2B5EF4-FFF2-40B4-BE49-F238E27FC236}">
                <a16:creationId xmlns:a16="http://schemas.microsoft.com/office/drawing/2014/main" id="{86DA8332-7EBD-F47E-1CDA-F36D59E3F4EC}"/>
              </a:ext>
            </a:extLst>
          </p:cNvPr>
          <p:cNvSpPr>
            <a:spLocks noGrp="1"/>
          </p:cNvSpPr>
          <p:nvPr>
            <p:ph type="body" sz="quarter" idx="14"/>
          </p:nvPr>
        </p:nvSpPr>
        <p:spPr>
          <a:xfrm>
            <a:off x="6236208" y="2971800"/>
            <a:ext cx="4828032" cy="490538"/>
          </a:xfrm>
        </p:spPr>
        <p:txBody>
          <a:bodyPr/>
          <a:lstStyle/>
          <a:p>
            <a:r>
              <a:rPr lang="en-US"/>
              <a:t>Mobile</a:t>
            </a:r>
          </a:p>
        </p:txBody>
      </p:sp>
      <p:pic>
        <p:nvPicPr>
          <p:cNvPr id="3" name="Picture 2">
            <a:extLst>
              <a:ext uri="{FF2B5EF4-FFF2-40B4-BE49-F238E27FC236}">
                <a16:creationId xmlns:a16="http://schemas.microsoft.com/office/drawing/2014/main" id="{4408CBB1-7B55-ED1B-4EC1-07C724817519}"/>
              </a:ext>
            </a:extLst>
          </p:cNvPr>
          <p:cNvPicPr>
            <a:picLocks noChangeAspect="1"/>
          </p:cNvPicPr>
          <p:nvPr/>
        </p:nvPicPr>
        <p:blipFill>
          <a:blip r:embed="rId5"/>
          <a:srcRect/>
          <a:stretch/>
        </p:blipFill>
        <p:spPr>
          <a:xfrm>
            <a:off x="658601" y="3434418"/>
            <a:ext cx="5327283" cy="2379181"/>
          </a:xfrm>
          <a:prstGeom prst="rect">
            <a:avLst/>
          </a:prstGeom>
        </p:spPr>
      </p:pic>
      <p:pic>
        <p:nvPicPr>
          <p:cNvPr id="5" name="Picture 4">
            <a:extLst>
              <a:ext uri="{FF2B5EF4-FFF2-40B4-BE49-F238E27FC236}">
                <a16:creationId xmlns:a16="http://schemas.microsoft.com/office/drawing/2014/main" id="{071DB5A4-FC27-0AD2-8976-51BE7FCDFC4A}"/>
              </a:ext>
            </a:extLst>
          </p:cNvPr>
          <p:cNvPicPr>
            <a:picLocks noChangeAspect="1"/>
          </p:cNvPicPr>
          <p:nvPr/>
        </p:nvPicPr>
        <p:blipFill>
          <a:blip r:embed="rId6"/>
          <a:srcRect/>
          <a:stretch/>
        </p:blipFill>
        <p:spPr>
          <a:xfrm>
            <a:off x="6404140" y="3458012"/>
            <a:ext cx="5369770" cy="2378041"/>
          </a:xfrm>
          <a:prstGeom prst="rect">
            <a:avLst/>
          </a:prstGeom>
        </p:spPr>
      </p:pic>
      <p:pic>
        <p:nvPicPr>
          <p:cNvPr id="20" name="Audio 19">
            <a:hlinkClick r:id="" action="ppaction://media"/>
            <a:extLst>
              <a:ext uri="{FF2B5EF4-FFF2-40B4-BE49-F238E27FC236}">
                <a16:creationId xmlns:a16="http://schemas.microsoft.com/office/drawing/2014/main" id="{AFD8EA14-DF21-469A-4A65-7AA58199F9A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1127566" y="5797549"/>
            <a:ext cx="963853" cy="963853"/>
          </a:xfrm>
          <a:prstGeom prst="ellipse">
            <a:avLst/>
          </a:prstGeom>
        </p:spPr>
      </p:pic>
      <p:sp>
        <p:nvSpPr>
          <p:cNvPr id="4" name="Text Placeholder 2">
            <a:extLst>
              <a:ext uri="{FF2B5EF4-FFF2-40B4-BE49-F238E27FC236}">
                <a16:creationId xmlns:a16="http://schemas.microsoft.com/office/drawing/2014/main" id="{210599CE-FF2D-05C0-91EB-820B3699A3E9}"/>
              </a:ext>
            </a:extLst>
          </p:cNvPr>
          <p:cNvSpPr txBox="1">
            <a:spLocks/>
          </p:cNvSpPr>
          <p:nvPr/>
        </p:nvSpPr>
        <p:spPr>
          <a:xfrm>
            <a:off x="834921" y="6167078"/>
            <a:ext cx="10213258" cy="49053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r>
              <a:rPr lang="en-US" sz="3000" b="0">
                <a:hlinkClick r:id="rId8" tooltip="https://cs6510renewvia6.vercel.app/">
                  <a:extLst>
                    <a:ext uri="{A12FA001-AC4F-418D-AE19-62706E023703}">
                      <ahyp:hlinkClr xmlns:ahyp="http://schemas.microsoft.com/office/drawing/2018/hyperlinkcolor" val="tx"/>
                    </a:ext>
                  </a:extLst>
                </a:hlinkClick>
              </a:rPr>
              <a:t>https://cs6510renewvia6.vercel.app/</a:t>
            </a:r>
            <a:endParaRPr lang="en-US" sz="3000"/>
          </a:p>
        </p:txBody>
      </p:sp>
    </p:spTree>
    <p:extLst>
      <p:ext uri="{BB962C8B-B14F-4D97-AF65-F5344CB8AC3E}">
        <p14:creationId xmlns:p14="http://schemas.microsoft.com/office/powerpoint/2010/main" val="3154361511"/>
      </p:ext>
    </p:extLst>
  </p:cSld>
  <p:clrMapOvr>
    <a:masterClrMapping/>
  </p:clrMapOvr>
  <mc:AlternateContent xmlns:mc="http://schemas.openxmlformats.org/markup-compatibility/2006">
    <mc:Choice xmlns:p14="http://schemas.microsoft.com/office/powerpoint/2010/main" Requires="p14">
      <p:transition spd="slow" p14:dur="2000" advTm="4261"/>
    </mc:Choice>
    <mc:Fallback>
      <p:transition spd="slow" advTm="4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2E7D8-6ED9-CC8E-857A-FE207B4DA1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D03A96-186C-1376-3939-505CF1199F4B}"/>
              </a:ext>
            </a:extLst>
          </p:cNvPr>
          <p:cNvSpPr>
            <a:spLocks noGrp="1"/>
          </p:cNvSpPr>
          <p:nvPr>
            <p:ph idx="1"/>
          </p:nvPr>
        </p:nvSpPr>
        <p:spPr>
          <a:xfrm>
            <a:off x="2340559" y="2842618"/>
            <a:ext cx="8102009" cy="3401338"/>
          </a:xfrm>
        </p:spPr>
        <p:txBody>
          <a:bodyPr vert="horz" lIns="91440" tIns="45720" rIns="91440" bIns="45720" rtlCol="0" anchor="t">
            <a:noAutofit/>
          </a:bodyPr>
          <a:lstStyle/>
          <a:p>
            <a:r>
              <a:rPr lang="en-US" sz="1800">
                <a:cs typeface="Arial"/>
              </a:rPr>
              <a:t>Sustainability</a:t>
            </a:r>
          </a:p>
          <a:p>
            <a:pPr marL="285750" indent="-285750">
              <a:buFont typeface="Arial" panose="020B0604020202020204" pitchFamily="34" charset="0"/>
              <a:buChar char="•"/>
            </a:pPr>
            <a:r>
              <a:rPr lang="en-US" sz="1800" err="1">
                <a:cs typeface="Arial"/>
              </a:rPr>
              <a:t>Github</a:t>
            </a:r>
            <a:r>
              <a:rPr lang="en-US" sz="1800">
                <a:cs typeface="Arial"/>
              </a:rPr>
              <a:t>, </a:t>
            </a:r>
            <a:r>
              <a:rPr lang="en-US" sz="1800" err="1">
                <a:cs typeface="Arial"/>
              </a:rPr>
              <a:t>Vercel</a:t>
            </a:r>
            <a:r>
              <a:rPr lang="en-US" sz="1800">
                <a:cs typeface="Arial"/>
              </a:rPr>
              <a:t>, and Render</a:t>
            </a:r>
          </a:p>
          <a:p>
            <a:pPr marL="285750" indent="-285750">
              <a:buFont typeface="Arial" panose="020B0604020202020204" pitchFamily="34" charset="0"/>
              <a:buChar char="•"/>
            </a:pPr>
            <a:r>
              <a:rPr lang="en-US" sz="1800">
                <a:cs typeface="Arial"/>
              </a:rPr>
              <a:t>Modular code (Frontend UI and Backend Algorithm)</a:t>
            </a:r>
          </a:p>
          <a:p>
            <a:r>
              <a:rPr lang="en-US" sz="1800">
                <a:cs typeface="Arial"/>
              </a:rPr>
              <a:t>User Feedback Development</a:t>
            </a:r>
          </a:p>
          <a:p>
            <a:pPr marL="285750" indent="-285750">
              <a:buFont typeface="Arial" panose="020B0604020202020204" pitchFamily="34" charset="0"/>
              <a:buChar char="•"/>
            </a:pPr>
            <a:r>
              <a:rPr lang="en-US" sz="1800">
                <a:cs typeface="Arial"/>
              </a:rPr>
              <a:t>Improved Explanation for Frontend</a:t>
            </a:r>
          </a:p>
          <a:p>
            <a:pPr marL="285750" indent="-285750">
              <a:buFont typeface="Arial" panose="020B0604020202020204" pitchFamily="34" charset="0"/>
              <a:buChar char="•"/>
            </a:pPr>
            <a:r>
              <a:rPr lang="en-US" sz="1800">
                <a:cs typeface="Arial"/>
              </a:rPr>
              <a:t>Adapted design based on survey for partner/other users</a:t>
            </a:r>
          </a:p>
          <a:p>
            <a:pPr marL="285750" indent="-285750">
              <a:buFont typeface="Arial" panose="020B0604020202020204" pitchFamily="34" charset="0"/>
              <a:buChar char="•"/>
            </a:pPr>
            <a:endParaRPr lang="en-US" sz="1800">
              <a:cs typeface="Arial"/>
            </a:endParaRPr>
          </a:p>
          <a:p>
            <a:pPr marL="285750" indent="-285750">
              <a:buFont typeface="Arial" panose="020B0604020202020204" pitchFamily="34" charset="0"/>
              <a:buChar char="•"/>
            </a:pPr>
            <a:endParaRPr lang="en-US" sz="1800">
              <a:cs typeface="Arial"/>
            </a:endParaRPr>
          </a:p>
          <a:p>
            <a:endParaRPr lang="en-US" sz="1800">
              <a:cs typeface="Arial"/>
            </a:endParaRPr>
          </a:p>
        </p:txBody>
      </p:sp>
      <p:sp>
        <p:nvSpPr>
          <p:cNvPr id="5" name="Title 4">
            <a:extLst>
              <a:ext uri="{FF2B5EF4-FFF2-40B4-BE49-F238E27FC236}">
                <a16:creationId xmlns:a16="http://schemas.microsoft.com/office/drawing/2014/main" id="{93F5083E-179F-65EB-A5EB-E7C68DD28A23}"/>
              </a:ext>
            </a:extLst>
          </p:cNvPr>
          <p:cNvSpPr>
            <a:spLocks noGrp="1"/>
          </p:cNvSpPr>
          <p:nvPr>
            <p:ph type="title"/>
          </p:nvPr>
        </p:nvSpPr>
        <p:spPr>
          <a:xfrm>
            <a:off x="4708744" y="1715902"/>
            <a:ext cx="3359688" cy="775974"/>
          </a:xfrm>
        </p:spPr>
        <p:txBody>
          <a:bodyPr/>
          <a:lstStyle/>
          <a:p>
            <a:r>
              <a:rPr lang="en-US" sz="2800" b="1">
                <a:cs typeface="Arial"/>
              </a:rPr>
              <a:t>Course principles </a:t>
            </a:r>
          </a:p>
        </p:txBody>
      </p:sp>
      <p:pic>
        <p:nvPicPr>
          <p:cNvPr id="28" name="Audio 27">
            <a:hlinkClick r:id="" action="ppaction://media"/>
            <a:extLst>
              <a:ext uri="{FF2B5EF4-FFF2-40B4-BE49-F238E27FC236}">
                <a16:creationId xmlns:a16="http://schemas.microsoft.com/office/drawing/2014/main" id="{D47F35B7-26F0-2983-4606-8614FEBADFE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12193560"/>
      </p:ext>
    </p:extLst>
  </p:cSld>
  <p:clrMapOvr>
    <a:masterClrMapping/>
  </p:clrMapOvr>
  <mc:AlternateContent xmlns:mc="http://schemas.openxmlformats.org/markup-compatibility/2006">
    <mc:Choice xmlns:p14="http://schemas.microsoft.com/office/powerpoint/2010/main" Requires="p14">
      <p:transition spd="slow" p14:dur="2000" advTm="48476"/>
    </mc:Choice>
    <mc:Fallback>
      <p:transition spd="slow" advTm="48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CA7F-9399-7DE1-D34F-E6C42DC61F96}"/>
              </a:ext>
            </a:extLst>
          </p:cNvPr>
          <p:cNvSpPr>
            <a:spLocks noGrp="1"/>
          </p:cNvSpPr>
          <p:nvPr>
            <p:ph type="title"/>
          </p:nvPr>
        </p:nvSpPr>
        <p:spPr>
          <a:xfrm>
            <a:off x="667512" y="1399032"/>
            <a:ext cx="4846320" cy="1682749"/>
          </a:xfrm>
        </p:spPr>
        <p:txBody>
          <a:bodyPr anchor="t">
            <a:normAutofit/>
          </a:bodyPr>
          <a:lstStyle/>
          <a:p>
            <a:r>
              <a:rPr lang="en-US"/>
              <a:t>Members and Roles</a:t>
            </a:r>
          </a:p>
        </p:txBody>
      </p:sp>
      <p:sp>
        <p:nvSpPr>
          <p:cNvPr id="19" name="Text Placeholder 2">
            <a:extLst>
              <a:ext uri="{FF2B5EF4-FFF2-40B4-BE49-F238E27FC236}">
                <a16:creationId xmlns:a16="http://schemas.microsoft.com/office/drawing/2014/main" id="{3BE9E00B-24D7-255A-1058-E7DFEFDCADD6}"/>
              </a:ext>
            </a:extLst>
          </p:cNvPr>
          <p:cNvSpPr>
            <a:spLocks noGrp="1"/>
          </p:cNvSpPr>
          <p:nvPr>
            <p:ph type="body" sz="quarter" idx="13"/>
          </p:nvPr>
        </p:nvSpPr>
        <p:spPr>
          <a:xfrm>
            <a:off x="5709130" y="349617"/>
            <a:ext cx="4828032" cy="490538"/>
          </a:xfrm>
        </p:spPr>
        <p:txBody>
          <a:bodyPr vert="horz" lIns="91440" tIns="45720" rIns="91440" bIns="45720" rtlCol="0" anchor="t">
            <a:noAutofit/>
          </a:bodyPr>
          <a:lstStyle/>
          <a:p>
            <a:r>
              <a:rPr lang="en-US" sz="2000">
                <a:cs typeface="Arial"/>
              </a:rPr>
              <a:t>Taylor Boyd</a:t>
            </a:r>
          </a:p>
        </p:txBody>
      </p:sp>
      <p:sp>
        <p:nvSpPr>
          <p:cNvPr id="21" name="Text Placeholder 3">
            <a:extLst>
              <a:ext uri="{FF2B5EF4-FFF2-40B4-BE49-F238E27FC236}">
                <a16:creationId xmlns:a16="http://schemas.microsoft.com/office/drawing/2014/main" id="{6013C883-2AB3-47F3-4023-0440D3F56E17}"/>
              </a:ext>
            </a:extLst>
          </p:cNvPr>
          <p:cNvSpPr>
            <a:spLocks noGrp="1"/>
          </p:cNvSpPr>
          <p:nvPr>
            <p:ph type="body" sz="quarter" idx="14"/>
          </p:nvPr>
        </p:nvSpPr>
        <p:spPr>
          <a:xfrm>
            <a:off x="5709131" y="1968745"/>
            <a:ext cx="4828032" cy="490538"/>
          </a:xfrm>
        </p:spPr>
        <p:txBody>
          <a:bodyPr vert="horz" lIns="91440" tIns="45720" rIns="91440" bIns="45720" rtlCol="0" anchor="t">
            <a:noAutofit/>
          </a:bodyPr>
          <a:lstStyle/>
          <a:p>
            <a:r>
              <a:rPr lang="en-US" sz="2000">
                <a:cs typeface="Arial"/>
              </a:rPr>
              <a:t>Enming Li</a:t>
            </a:r>
          </a:p>
        </p:txBody>
      </p:sp>
      <p:sp>
        <p:nvSpPr>
          <p:cNvPr id="23" name="Text Placeholder 4">
            <a:extLst>
              <a:ext uri="{FF2B5EF4-FFF2-40B4-BE49-F238E27FC236}">
                <a16:creationId xmlns:a16="http://schemas.microsoft.com/office/drawing/2014/main" id="{8F832F3C-8DA8-3C7E-DF3D-F0C0AEBEED5E}"/>
              </a:ext>
            </a:extLst>
          </p:cNvPr>
          <p:cNvSpPr>
            <a:spLocks noGrp="1"/>
          </p:cNvSpPr>
          <p:nvPr>
            <p:ph type="body" sz="quarter" idx="15"/>
          </p:nvPr>
        </p:nvSpPr>
        <p:spPr>
          <a:xfrm>
            <a:off x="5368431" y="842077"/>
            <a:ext cx="6344732" cy="1137120"/>
          </a:xfrm>
        </p:spPr>
        <p:txBody>
          <a:bodyPr vert="horz" lIns="91440" tIns="45720" rIns="91440" bIns="45720" rtlCol="0" anchor="t">
            <a:noAutofit/>
          </a:bodyPr>
          <a:lstStyle/>
          <a:p>
            <a:pPr marL="283210" indent="-283210"/>
            <a:r>
              <a:rPr lang="en-US" sz="1400">
                <a:solidFill>
                  <a:srgbClr val="3B4546"/>
                </a:solidFill>
                <a:latin typeface="Arial"/>
                <a:cs typeface="Arial"/>
              </a:rPr>
              <a:t>To </a:t>
            </a:r>
            <a:r>
              <a:rPr lang="en-US" sz="1400">
                <a:cs typeface="Arial"/>
              </a:rPr>
              <a:t>research related works and propose methods to the team regarding initial parameterization and approach to determining pole count and locations (i.e. clustering, etc.).</a:t>
            </a:r>
            <a:endParaRPr lang="en-US"/>
          </a:p>
        </p:txBody>
      </p:sp>
      <p:sp>
        <p:nvSpPr>
          <p:cNvPr id="25" name="Text Placeholder 5">
            <a:extLst>
              <a:ext uri="{FF2B5EF4-FFF2-40B4-BE49-F238E27FC236}">
                <a16:creationId xmlns:a16="http://schemas.microsoft.com/office/drawing/2014/main" id="{80C675E9-FBC8-9C35-421B-255E42C7239A}"/>
              </a:ext>
            </a:extLst>
          </p:cNvPr>
          <p:cNvSpPr>
            <a:spLocks noGrp="1"/>
          </p:cNvSpPr>
          <p:nvPr>
            <p:ph type="body" sz="quarter" idx="16"/>
          </p:nvPr>
        </p:nvSpPr>
        <p:spPr>
          <a:xfrm>
            <a:off x="5330803" y="3894027"/>
            <a:ext cx="6354136" cy="845491"/>
          </a:xfrm>
        </p:spPr>
        <p:txBody>
          <a:bodyPr vert="horz" lIns="91440" tIns="45720" rIns="91440" bIns="45720" rtlCol="0" anchor="t">
            <a:noAutofit/>
          </a:bodyPr>
          <a:lstStyle/>
          <a:p>
            <a:pPr marL="283210" indent="-283210"/>
            <a:r>
              <a:rPr lang="en-US" sz="1400">
                <a:cs typeface="Arial"/>
              </a:rPr>
              <a:t>To research related works and propose methods to the team regarding initial parameterization and approach to determining pole count and locations (i.e. clustering, etc.).</a:t>
            </a:r>
            <a:endParaRPr lang="en-US">
              <a:cs typeface="Arial"/>
            </a:endParaRPr>
          </a:p>
        </p:txBody>
      </p:sp>
      <p:sp>
        <p:nvSpPr>
          <p:cNvPr id="4" name="Text Placeholder 2">
            <a:extLst>
              <a:ext uri="{FF2B5EF4-FFF2-40B4-BE49-F238E27FC236}">
                <a16:creationId xmlns:a16="http://schemas.microsoft.com/office/drawing/2014/main" id="{3964F64E-B4FF-52B5-784F-7DF2A8B4473A}"/>
              </a:ext>
            </a:extLst>
          </p:cNvPr>
          <p:cNvSpPr txBox="1">
            <a:spLocks/>
          </p:cNvSpPr>
          <p:nvPr/>
        </p:nvSpPr>
        <p:spPr>
          <a:xfrm>
            <a:off x="5711012" y="3399498"/>
            <a:ext cx="4828032" cy="490538"/>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Arial"/>
              </a:rPr>
              <a:t>Taylor Nguyen</a:t>
            </a:r>
          </a:p>
        </p:txBody>
      </p:sp>
      <p:sp>
        <p:nvSpPr>
          <p:cNvPr id="6" name="Text Placeholder 3">
            <a:extLst>
              <a:ext uri="{FF2B5EF4-FFF2-40B4-BE49-F238E27FC236}">
                <a16:creationId xmlns:a16="http://schemas.microsoft.com/office/drawing/2014/main" id="{FE46191C-F65B-512F-99D1-5D490FA7253F}"/>
              </a:ext>
            </a:extLst>
          </p:cNvPr>
          <p:cNvSpPr txBox="1">
            <a:spLocks/>
          </p:cNvSpPr>
          <p:nvPr/>
        </p:nvSpPr>
        <p:spPr>
          <a:xfrm>
            <a:off x="5711012" y="5103293"/>
            <a:ext cx="4828032" cy="49053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Arial"/>
              </a:rPr>
              <a:t>Dharshan Rammohan</a:t>
            </a:r>
          </a:p>
        </p:txBody>
      </p:sp>
      <p:sp>
        <p:nvSpPr>
          <p:cNvPr id="8" name="Text Placeholder 4">
            <a:extLst>
              <a:ext uri="{FF2B5EF4-FFF2-40B4-BE49-F238E27FC236}">
                <a16:creationId xmlns:a16="http://schemas.microsoft.com/office/drawing/2014/main" id="{5833DAD2-2E51-7A5A-C9D6-DCD5A2A89914}"/>
              </a:ext>
            </a:extLst>
          </p:cNvPr>
          <p:cNvSpPr txBox="1">
            <a:spLocks/>
          </p:cNvSpPr>
          <p:nvPr/>
        </p:nvSpPr>
        <p:spPr>
          <a:xfrm>
            <a:off x="139793" y="3252254"/>
            <a:ext cx="2702791" cy="3182354"/>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cs typeface="Arial"/>
              </a:rPr>
              <a:t>*Note that, while we all started off doing different research to help propose initial ideas (listed on right), we are all working on the team’s class requirements, our project's optimization, and a research paper to detail our methodology.</a:t>
            </a:r>
          </a:p>
          <a:p>
            <a:pPr marL="0" indent="0">
              <a:buNone/>
            </a:pPr>
            <a:br>
              <a:rPr lang="en-US"/>
            </a:br>
            <a:endParaRPr lang="en-US"/>
          </a:p>
        </p:txBody>
      </p:sp>
      <p:sp>
        <p:nvSpPr>
          <p:cNvPr id="10" name="Text Placeholder 4">
            <a:extLst>
              <a:ext uri="{FF2B5EF4-FFF2-40B4-BE49-F238E27FC236}">
                <a16:creationId xmlns:a16="http://schemas.microsoft.com/office/drawing/2014/main" id="{BEFE9205-0911-C17C-C116-4571443A67DF}"/>
              </a:ext>
            </a:extLst>
          </p:cNvPr>
          <p:cNvSpPr txBox="1">
            <a:spLocks/>
          </p:cNvSpPr>
          <p:nvPr/>
        </p:nvSpPr>
        <p:spPr>
          <a:xfrm>
            <a:off x="5370313" y="2320923"/>
            <a:ext cx="6344731" cy="930156"/>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To research related works &amp; propose methods to the team regarding ways to find all possible grid designs (connectivity) within given constraints, assuming candidate pole count and locations have been determined.</a:t>
            </a:r>
          </a:p>
        </p:txBody>
      </p:sp>
      <p:sp>
        <p:nvSpPr>
          <p:cNvPr id="11" name="Text Placeholder 4">
            <a:extLst>
              <a:ext uri="{FF2B5EF4-FFF2-40B4-BE49-F238E27FC236}">
                <a16:creationId xmlns:a16="http://schemas.microsoft.com/office/drawing/2014/main" id="{F8ADBAE6-8DAD-71DC-5F84-259A10A5142A}"/>
              </a:ext>
            </a:extLst>
          </p:cNvPr>
          <p:cNvSpPr txBox="1">
            <a:spLocks/>
          </p:cNvSpPr>
          <p:nvPr/>
        </p:nvSpPr>
        <p:spPr>
          <a:xfrm>
            <a:off x="5370313" y="5472405"/>
            <a:ext cx="6344731" cy="930156"/>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To research related works &amp; propose methods to the team regarding ways to find all possible grid designs (connectivity) within given constraints, assuming candidate pole count and locations have been determined.</a:t>
            </a:r>
          </a:p>
        </p:txBody>
      </p:sp>
      <p:pic>
        <p:nvPicPr>
          <p:cNvPr id="32" name="Audio 31">
            <a:hlinkClick r:id="" action="ppaction://media"/>
            <a:extLst>
              <a:ext uri="{FF2B5EF4-FFF2-40B4-BE49-F238E27FC236}">
                <a16:creationId xmlns:a16="http://schemas.microsoft.com/office/drawing/2014/main" id="{1EA4331A-D36C-67D5-9A27-19530D7E3FC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1029950" y="5695950"/>
            <a:ext cx="1079754" cy="1079754"/>
          </a:xfrm>
          <a:prstGeom prst="ellipse">
            <a:avLst/>
          </a:prstGeom>
        </p:spPr>
      </p:pic>
    </p:spTree>
    <p:extLst>
      <p:ext uri="{BB962C8B-B14F-4D97-AF65-F5344CB8AC3E}">
        <p14:creationId xmlns:p14="http://schemas.microsoft.com/office/powerpoint/2010/main" val="924409464"/>
      </p:ext>
    </p:extLst>
  </p:cSld>
  <p:clrMapOvr>
    <a:masterClrMapping/>
  </p:clrMapOvr>
  <mc:AlternateContent xmlns:mc="http://schemas.openxmlformats.org/markup-compatibility/2006">
    <mc:Choice xmlns:p14="http://schemas.microsoft.com/office/powerpoint/2010/main" Requires="p14">
      <p:transition spd="slow" p14:dur="2000" advTm="26601"/>
    </mc:Choice>
    <mc:Fallback>
      <p:transition spd="slow" advTm="26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97968AF-B2B7-A99B-5F11-B71040C27726}"/>
              </a:ext>
            </a:extLst>
          </p:cNvPr>
          <p:cNvSpPr>
            <a:spLocks noGrp="1"/>
          </p:cNvSpPr>
          <p:nvPr>
            <p:ph type="title"/>
          </p:nvPr>
        </p:nvSpPr>
        <p:spPr>
          <a:xfrm>
            <a:off x="2398625" y="1594744"/>
            <a:ext cx="8135789" cy="704088"/>
          </a:xfrm>
        </p:spPr>
        <p:txBody>
          <a:bodyPr/>
          <a:lstStyle/>
          <a:p>
            <a:r>
              <a:rPr lang="en-US" err="1"/>
              <a:t>Renewvia</a:t>
            </a:r>
            <a:r>
              <a:rPr lang="en-US"/>
              <a:t> Energy</a:t>
            </a:r>
            <a:endParaRPr lang="en-US">
              <a:cs typeface="Arial"/>
            </a:endParaRPr>
          </a:p>
        </p:txBody>
      </p:sp>
      <p:sp>
        <p:nvSpPr>
          <p:cNvPr id="13" name="Content Placeholder 2">
            <a:extLst>
              <a:ext uri="{FF2B5EF4-FFF2-40B4-BE49-F238E27FC236}">
                <a16:creationId xmlns:a16="http://schemas.microsoft.com/office/drawing/2014/main" id="{1EBC03B6-137F-F777-1060-2C784495187F}"/>
              </a:ext>
            </a:extLst>
          </p:cNvPr>
          <p:cNvSpPr>
            <a:spLocks noGrp="1"/>
          </p:cNvSpPr>
          <p:nvPr>
            <p:ph idx="1"/>
          </p:nvPr>
        </p:nvSpPr>
        <p:spPr>
          <a:xfrm>
            <a:off x="2397835" y="2821809"/>
            <a:ext cx="7395390" cy="3296563"/>
          </a:xfrm>
        </p:spPr>
        <p:txBody>
          <a:bodyPr vert="horz" lIns="91440" tIns="45720" rIns="91440" bIns="45720" rtlCol="0" anchor="t">
            <a:noAutofit/>
          </a:bodyPr>
          <a:lstStyle/>
          <a:p>
            <a:r>
              <a:rPr lang="en-US" sz="1800">
                <a:cs typeface="Arial"/>
              </a:rPr>
              <a:t>Our partner organization is </a:t>
            </a:r>
            <a:r>
              <a:rPr lang="en-US" sz="1800" err="1">
                <a:cs typeface="Arial"/>
              </a:rPr>
              <a:t>Renewvia</a:t>
            </a:r>
            <a:r>
              <a:rPr lang="en-US" sz="1800">
                <a:cs typeface="Arial"/>
              </a:rPr>
              <a:t> Energy. Our partner at </a:t>
            </a:r>
            <a:r>
              <a:rPr lang="en-US" sz="1800" err="1">
                <a:cs typeface="Arial"/>
              </a:rPr>
              <a:t>Renewvia</a:t>
            </a:r>
            <a:r>
              <a:rPr lang="en-US" sz="1800">
                <a:cs typeface="Arial"/>
              </a:rPr>
              <a:t>, Nicholas Selby, proposed bi-weekly meetings to check in on progress; these meetings have been taking place every other Wednesday 3-4pm UTC. The deliverables for the semester include an approach to solving the graph problem presented as well as documentation for the project (a research paper).</a:t>
            </a:r>
            <a:endParaRPr lang="en-US"/>
          </a:p>
          <a:p>
            <a:br>
              <a:rPr lang="en-US"/>
            </a:br>
            <a:endParaRPr lang="en-US"/>
          </a:p>
        </p:txBody>
      </p:sp>
      <p:pic>
        <p:nvPicPr>
          <p:cNvPr id="8" name="Audio 7">
            <a:hlinkClick r:id="" action="ppaction://media"/>
            <a:extLst>
              <a:ext uri="{FF2B5EF4-FFF2-40B4-BE49-F238E27FC236}">
                <a16:creationId xmlns:a16="http://schemas.microsoft.com/office/drawing/2014/main" id="{9143630B-E4C5-1399-A80D-41ABBB22444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680700" y="5289550"/>
            <a:ext cx="1371854" cy="1371854"/>
          </a:xfrm>
          <a:prstGeom prst="ellipse">
            <a:avLst/>
          </a:prstGeom>
        </p:spPr>
      </p:pic>
    </p:spTree>
    <p:extLst>
      <p:ext uri="{BB962C8B-B14F-4D97-AF65-F5344CB8AC3E}">
        <p14:creationId xmlns:p14="http://schemas.microsoft.com/office/powerpoint/2010/main" val="1650479494"/>
      </p:ext>
    </p:extLst>
  </p:cSld>
  <p:clrMapOvr>
    <a:masterClrMapping/>
  </p:clrMapOvr>
  <mc:AlternateContent xmlns:mc="http://schemas.openxmlformats.org/markup-compatibility/2006">
    <mc:Choice xmlns:p14="http://schemas.microsoft.com/office/powerpoint/2010/main" Requires="p14">
      <p:transition spd="slow" p14:dur="2000" advTm="11504"/>
    </mc:Choice>
    <mc:Fallback>
      <p:transition spd="slow" advTm="11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7F0FB52-BC87-FF79-60D8-2172EC46EF58}"/>
              </a:ext>
            </a:extLst>
          </p:cNvPr>
          <p:cNvSpPr>
            <a:spLocks noGrp="1"/>
          </p:cNvSpPr>
          <p:nvPr>
            <p:ph type="title"/>
          </p:nvPr>
        </p:nvSpPr>
        <p:spPr>
          <a:xfrm>
            <a:off x="603503" y="1156856"/>
            <a:ext cx="11366823" cy="881506"/>
          </a:xfrm>
        </p:spPr>
        <p:txBody>
          <a:bodyPr anchor="t">
            <a:noAutofit/>
          </a:bodyPr>
          <a:lstStyle/>
          <a:p>
            <a:r>
              <a:rPr lang="en-US" sz="4000"/>
              <a:t>Renewvia Solar Mini-Grid Powerline Distribution networks design</a:t>
            </a:r>
          </a:p>
        </p:txBody>
      </p:sp>
      <p:sp>
        <p:nvSpPr>
          <p:cNvPr id="37" name="Text Placeholder 2">
            <a:extLst>
              <a:ext uri="{FF2B5EF4-FFF2-40B4-BE49-F238E27FC236}">
                <a16:creationId xmlns:a16="http://schemas.microsoft.com/office/drawing/2014/main" id="{0B1C415C-9AED-73B7-9F95-F4179392DCF1}"/>
              </a:ext>
            </a:extLst>
          </p:cNvPr>
          <p:cNvSpPr>
            <a:spLocks noGrp="1"/>
          </p:cNvSpPr>
          <p:nvPr>
            <p:ph type="body" sz="quarter" idx="13"/>
          </p:nvPr>
        </p:nvSpPr>
        <p:spPr>
          <a:xfrm>
            <a:off x="602188" y="2821281"/>
            <a:ext cx="11093364" cy="3096388"/>
          </a:xfrm>
        </p:spPr>
        <p:txBody>
          <a:bodyPr vert="horz" lIns="91440" tIns="45720" rIns="91440" bIns="45720" rtlCol="0" anchor="t">
            <a:noAutofit/>
          </a:bodyPr>
          <a:lstStyle/>
          <a:p>
            <a:r>
              <a:rPr lang="en-US" sz="1800"/>
              <a:t>The goal of our team is to produce a viable solution to the graph theory problem proposed by Nicholas Selby at </a:t>
            </a:r>
            <a:r>
              <a:rPr lang="en-US" sz="1800" err="1"/>
              <a:t>Renewvia</a:t>
            </a:r>
            <a:r>
              <a:rPr lang="en-US" sz="1800"/>
              <a:t>. More specifically, we hope to create a model for automating electricity grid pole and cable distribution such that the results include an optimal, cost-saving design for a given community. As recommended to us by Nicholas, we decided to think of the project as having two parts: parameterization and optimization. </a:t>
            </a:r>
            <a:endParaRPr lang="en-US"/>
          </a:p>
          <a:p>
            <a:pPr marL="285750" indent="-285750">
              <a:buFont typeface="Calibri" panose="020B0604020202020204" pitchFamily="34" charset="0"/>
              <a:buChar char="-"/>
            </a:pPr>
            <a:r>
              <a:rPr lang="en-US" sz="1800">
                <a:ea typeface="+mn-lt"/>
                <a:cs typeface="+mn-lt"/>
              </a:rPr>
              <a:t>The parameterization phase involves analyzing test data, proposing potential pole locations, and determining how to represent a feasible energy grid design that adheres to the specified constraints.</a:t>
            </a:r>
            <a:endParaRPr lang="en-US">
              <a:cs typeface="Arial"/>
            </a:endParaRPr>
          </a:p>
          <a:p>
            <a:pPr marL="285750" indent="-285750">
              <a:buFont typeface="Calibri" panose="020B0604020202020204" pitchFamily="34" charset="0"/>
              <a:buChar char="-"/>
            </a:pPr>
            <a:r>
              <a:rPr lang="en-US" sz="1800">
                <a:ea typeface="+mn-lt"/>
                <a:cs typeface="+mn-lt"/>
              </a:rPr>
              <a:t>The optimization phase focuses on refining these proposed designs to identify the most cost-efficient solution, leveraging hyperparameters to minimize overall costs.</a:t>
            </a:r>
            <a:endParaRPr lang="en-US">
              <a:cs typeface="Arial"/>
            </a:endParaRPr>
          </a:p>
          <a:p>
            <a:endParaRPr lang="en-US" sz="1800">
              <a:cs typeface="Arial"/>
            </a:endParaRPr>
          </a:p>
        </p:txBody>
      </p:sp>
      <p:pic>
        <p:nvPicPr>
          <p:cNvPr id="6" name="Audio 5">
            <a:hlinkClick r:id="" action="ppaction://media"/>
            <a:extLst>
              <a:ext uri="{FF2B5EF4-FFF2-40B4-BE49-F238E27FC236}">
                <a16:creationId xmlns:a16="http://schemas.microsoft.com/office/drawing/2014/main" id="{198BE728-B4DE-F136-93D4-FA8EA97FDDD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420350" y="5016500"/>
            <a:ext cx="1486154" cy="1486154"/>
          </a:xfrm>
          <a:prstGeom prst="ellipse">
            <a:avLst/>
          </a:prstGeom>
        </p:spPr>
      </p:pic>
      <p:sp>
        <p:nvSpPr>
          <p:cNvPr id="2" name="TextBox 1">
            <a:extLst>
              <a:ext uri="{FF2B5EF4-FFF2-40B4-BE49-F238E27FC236}">
                <a16:creationId xmlns:a16="http://schemas.microsoft.com/office/drawing/2014/main" id="{CA94A3B1-A807-6276-F0A2-0440F0F57964}"/>
              </a:ext>
            </a:extLst>
          </p:cNvPr>
          <p:cNvSpPr txBox="1"/>
          <p:nvPr/>
        </p:nvSpPr>
        <p:spPr>
          <a:xfrm>
            <a:off x="1682750" y="5917669"/>
            <a:ext cx="1619250" cy="369332"/>
          </a:xfrm>
          <a:prstGeom prst="rect">
            <a:avLst/>
          </a:prstGeom>
        </p:spPr>
        <p:txBody>
          <a:bodyPr wrap="square" rtlCol="0">
            <a:spAutoFit/>
          </a:bodyPr>
          <a:lstStyle/>
          <a:p>
            <a:endParaRPr lang="en-US"/>
          </a:p>
        </p:txBody>
      </p:sp>
      <p:sp>
        <p:nvSpPr>
          <p:cNvPr id="7" name="TextBox 6">
            <a:extLst>
              <a:ext uri="{FF2B5EF4-FFF2-40B4-BE49-F238E27FC236}">
                <a16:creationId xmlns:a16="http://schemas.microsoft.com/office/drawing/2014/main" id="{A505DFC0-148C-EA94-E004-C802E617F8EC}"/>
              </a:ext>
            </a:extLst>
          </p:cNvPr>
          <p:cNvSpPr txBox="1"/>
          <p:nvPr/>
        </p:nvSpPr>
        <p:spPr>
          <a:xfrm>
            <a:off x="863600" y="5692670"/>
            <a:ext cx="6108700" cy="276999"/>
          </a:xfrm>
          <a:prstGeom prst="rect">
            <a:avLst/>
          </a:prstGeom>
          <a:noFill/>
        </p:spPr>
        <p:txBody>
          <a:bodyPr wrap="square">
            <a:spAutoFit/>
          </a:bodyPr>
          <a:lstStyle/>
          <a:p>
            <a:r>
              <a:rPr lang="en-US" sz="1200" b="1">
                <a:solidFill>
                  <a:schemeClr val="tx2"/>
                </a:solidFill>
              </a:rPr>
              <a:t>*no sensitive data was used</a:t>
            </a:r>
          </a:p>
        </p:txBody>
      </p:sp>
    </p:spTree>
    <p:extLst>
      <p:ext uri="{BB962C8B-B14F-4D97-AF65-F5344CB8AC3E}">
        <p14:creationId xmlns:p14="http://schemas.microsoft.com/office/powerpoint/2010/main" val="2067662470"/>
      </p:ext>
    </p:extLst>
  </p:cSld>
  <p:clrMapOvr>
    <a:masterClrMapping/>
  </p:clrMapOvr>
  <mc:AlternateContent xmlns:mc="http://schemas.openxmlformats.org/markup-compatibility/2006">
    <mc:Choice xmlns:p14="http://schemas.microsoft.com/office/powerpoint/2010/main" Requires="p14">
      <p:transition spd="slow" p14:dur="2000" advTm="18327"/>
    </mc:Choice>
    <mc:Fallback>
      <p:transition spd="slow" advTm="1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36F9-5D61-11C2-AFBB-2E3DEF75287A}"/>
              </a:ext>
            </a:extLst>
          </p:cNvPr>
          <p:cNvSpPr>
            <a:spLocks noGrp="1"/>
          </p:cNvSpPr>
          <p:nvPr>
            <p:ph type="title"/>
          </p:nvPr>
        </p:nvSpPr>
        <p:spPr>
          <a:xfrm>
            <a:off x="667512" y="1252728"/>
            <a:ext cx="4846320" cy="1829053"/>
          </a:xfrm>
        </p:spPr>
        <p:txBody>
          <a:bodyPr anchor="t">
            <a:noAutofit/>
          </a:bodyPr>
          <a:lstStyle/>
          <a:p>
            <a:r>
              <a:rPr lang="en-US" sz="4500"/>
              <a:t>Project Chronology</a:t>
            </a:r>
            <a:endParaRPr lang="en-US" sz="4500">
              <a:cs typeface="Arial"/>
            </a:endParaRPr>
          </a:p>
        </p:txBody>
      </p:sp>
      <p:sp>
        <p:nvSpPr>
          <p:cNvPr id="11" name="Text Placeholder 2">
            <a:extLst>
              <a:ext uri="{FF2B5EF4-FFF2-40B4-BE49-F238E27FC236}">
                <a16:creationId xmlns:a16="http://schemas.microsoft.com/office/drawing/2014/main" id="{D62FE75C-C7D2-8571-176E-4E60213CDEC7}"/>
              </a:ext>
            </a:extLst>
          </p:cNvPr>
          <p:cNvSpPr>
            <a:spLocks noGrp="1"/>
          </p:cNvSpPr>
          <p:nvPr>
            <p:ph type="body" sz="quarter" idx="13"/>
          </p:nvPr>
        </p:nvSpPr>
        <p:spPr>
          <a:xfrm>
            <a:off x="178274" y="3285682"/>
            <a:ext cx="4828032" cy="490538"/>
          </a:xfrm>
        </p:spPr>
        <p:txBody>
          <a:bodyPr vert="horz" lIns="91440" tIns="45720" rIns="91440" bIns="45720" rtlCol="0" anchor="t">
            <a:noAutofit/>
          </a:bodyPr>
          <a:lstStyle/>
          <a:p>
            <a:r>
              <a:rPr lang="en-US" sz="1800" b="1"/>
              <a:t>February 12 – Project Kickoff and Problem Definition</a:t>
            </a:r>
          </a:p>
        </p:txBody>
      </p:sp>
      <p:sp>
        <p:nvSpPr>
          <p:cNvPr id="13" name="Text Placeholder 3">
            <a:extLst>
              <a:ext uri="{FF2B5EF4-FFF2-40B4-BE49-F238E27FC236}">
                <a16:creationId xmlns:a16="http://schemas.microsoft.com/office/drawing/2014/main" id="{3D460801-8F63-1FCD-3F0F-6D1128517534}"/>
              </a:ext>
            </a:extLst>
          </p:cNvPr>
          <p:cNvSpPr>
            <a:spLocks noGrp="1"/>
          </p:cNvSpPr>
          <p:nvPr>
            <p:ph type="body" sz="quarter" idx="14"/>
          </p:nvPr>
        </p:nvSpPr>
        <p:spPr>
          <a:xfrm>
            <a:off x="212967" y="4725604"/>
            <a:ext cx="4828032" cy="490538"/>
          </a:xfrm>
        </p:spPr>
        <p:txBody>
          <a:bodyPr vert="horz" lIns="91440" tIns="45720" rIns="91440" bIns="45720" rtlCol="0" anchor="t">
            <a:noAutofit/>
          </a:bodyPr>
          <a:lstStyle/>
          <a:p>
            <a:r>
              <a:rPr lang="en-US" sz="1800"/>
              <a:t>February 14 – Initial Research</a:t>
            </a:r>
          </a:p>
        </p:txBody>
      </p:sp>
      <p:sp>
        <p:nvSpPr>
          <p:cNvPr id="15" name="Text Placeholder 4">
            <a:extLst>
              <a:ext uri="{FF2B5EF4-FFF2-40B4-BE49-F238E27FC236}">
                <a16:creationId xmlns:a16="http://schemas.microsoft.com/office/drawing/2014/main" id="{5F317F5C-9750-9FDD-963C-EA596B8E58AC}"/>
              </a:ext>
            </a:extLst>
          </p:cNvPr>
          <p:cNvSpPr>
            <a:spLocks noGrp="1"/>
          </p:cNvSpPr>
          <p:nvPr>
            <p:ph type="body" sz="quarter" idx="15"/>
          </p:nvPr>
        </p:nvSpPr>
        <p:spPr>
          <a:xfrm>
            <a:off x="286119" y="4092247"/>
            <a:ext cx="4754880" cy="1308208"/>
          </a:xfrm>
        </p:spPr>
        <p:txBody>
          <a:bodyPr vert="horz" lIns="91440" tIns="45720" rIns="91440" bIns="45720" rtlCol="0" anchor="t">
            <a:noAutofit/>
          </a:bodyPr>
          <a:lstStyle/>
          <a:p>
            <a:r>
              <a:rPr lang="en-US" sz="1200" b="1"/>
              <a:t>Meeting with Nicholas (partner)</a:t>
            </a:r>
            <a:r>
              <a:rPr lang="en-US" sz="1200"/>
              <a:t> to understand the problem and gather key constraints</a:t>
            </a:r>
          </a:p>
        </p:txBody>
      </p:sp>
      <p:sp>
        <p:nvSpPr>
          <p:cNvPr id="4" name="Text Placeholder 3">
            <a:extLst>
              <a:ext uri="{FF2B5EF4-FFF2-40B4-BE49-F238E27FC236}">
                <a16:creationId xmlns:a16="http://schemas.microsoft.com/office/drawing/2014/main" id="{D02806D1-3EB7-C101-EDD1-6930AC0AD468}"/>
              </a:ext>
            </a:extLst>
          </p:cNvPr>
          <p:cNvSpPr txBox="1">
            <a:spLocks/>
          </p:cNvSpPr>
          <p:nvPr/>
        </p:nvSpPr>
        <p:spPr>
          <a:xfrm>
            <a:off x="254296" y="5598072"/>
            <a:ext cx="4828032" cy="49053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February 16 – Project Webpage</a:t>
            </a:r>
            <a:endParaRPr lang="en-US" sz="1800">
              <a:cs typeface="Arial"/>
            </a:endParaRPr>
          </a:p>
        </p:txBody>
      </p:sp>
      <p:sp>
        <p:nvSpPr>
          <p:cNvPr id="3" name="Text Placeholder 3">
            <a:extLst>
              <a:ext uri="{FF2B5EF4-FFF2-40B4-BE49-F238E27FC236}">
                <a16:creationId xmlns:a16="http://schemas.microsoft.com/office/drawing/2014/main" id="{66B4B10D-19B3-44F6-56DC-383853A98033}"/>
              </a:ext>
            </a:extLst>
          </p:cNvPr>
          <p:cNvSpPr txBox="1">
            <a:spLocks/>
          </p:cNvSpPr>
          <p:nvPr/>
        </p:nvSpPr>
        <p:spPr>
          <a:xfrm>
            <a:off x="6106639" y="963440"/>
            <a:ext cx="5370598" cy="49053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February 18 – Idea Generation and Proposal</a:t>
            </a:r>
            <a:endParaRPr lang="en-US" sz="1800">
              <a:cs typeface="Arial"/>
            </a:endParaRPr>
          </a:p>
        </p:txBody>
      </p:sp>
      <p:sp>
        <p:nvSpPr>
          <p:cNvPr id="9" name="TextBox 8">
            <a:extLst>
              <a:ext uri="{FF2B5EF4-FFF2-40B4-BE49-F238E27FC236}">
                <a16:creationId xmlns:a16="http://schemas.microsoft.com/office/drawing/2014/main" id="{6474F9BC-8373-EF86-7760-254D84B4842C}"/>
              </a:ext>
            </a:extLst>
          </p:cNvPr>
          <p:cNvSpPr txBox="1"/>
          <p:nvPr/>
        </p:nvSpPr>
        <p:spPr>
          <a:xfrm>
            <a:off x="254296" y="5100882"/>
            <a:ext cx="6103786" cy="461665"/>
          </a:xfrm>
          <a:prstGeom prst="rect">
            <a:avLst/>
          </a:prstGeom>
          <a:noFill/>
        </p:spPr>
        <p:txBody>
          <a:bodyPr wrap="square">
            <a:spAutoFit/>
          </a:bodyPr>
          <a:lstStyle/>
          <a:p>
            <a:pPr marL="285750" indent="-285750">
              <a:buFont typeface="Arial" panose="020B0604020202020204" pitchFamily="34" charset="0"/>
              <a:buChar char="•"/>
            </a:pPr>
            <a:r>
              <a:rPr lang="en-US" sz="1200"/>
              <a:t>Surveyed academic papers to identify prior work or existing solutions.</a:t>
            </a:r>
          </a:p>
          <a:p>
            <a:pPr marL="285750" indent="-285750">
              <a:buFont typeface="Arial" panose="020B0604020202020204" pitchFamily="34" charset="0"/>
              <a:buChar char="•"/>
            </a:pPr>
            <a:r>
              <a:rPr lang="en-US" sz="1200"/>
              <a:t>Found partial overlaps but no complete or directly applicable solutions.</a:t>
            </a:r>
          </a:p>
        </p:txBody>
      </p:sp>
      <p:sp>
        <p:nvSpPr>
          <p:cNvPr id="14" name="Rectangle 3">
            <a:extLst>
              <a:ext uri="{FF2B5EF4-FFF2-40B4-BE49-F238E27FC236}">
                <a16:creationId xmlns:a16="http://schemas.microsoft.com/office/drawing/2014/main" id="{65C57638-1FA3-E8AB-F771-72B09661922D}"/>
              </a:ext>
            </a:extLst>
          </p:cNvPr>
          <p:cNvSpPr>
            <a:spLocks noGrp="1" noChangeArrowheads="1"/>
          </p:cNvSpPr>
          <p:nvPr>
            <p:ph type="body" sz="quarter" idx="16"/>
          </p:nvPr>
        </p:nvSpPr>
        <p:spPr bwMode="auto">
          <a:xfrm>
            <a:off x="254296" y="5951129"/>
            <a:ext cx="41383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200" i="0" u="none" strike="noStrike" cap="none" normalizeH="0" baseline="0">
                <a:ln>
                  <a:noFill/>
                </a:ln>
                <a:solidFill>
                  <a:schemeClr val="tx1"/>
                </a:solidFill>
                <a:effectLst/>
                <a:latin typeface="Arial" panose="020B0604020202020204" pitchFamily="34" charset="0"/>
              </a:rPr>
              <a:t>Created a public webpage </a:t>
            </a:r>
            <a:r>
              <a:rPr kumimoji="0" lang="en-US" altLang="en-US" sz="1200" b="0" i="0" u="none" strike="noStrike" cap="none" normalizeH="0" baseline="0">
                <a:ln>
                  <a:noFill/>
                </a:ln>
                <a:solidFill>
                  <a:schemeClr val="tx1"/>
                </a:solidFill>
                <a:effectLst/>
                <a:latin typeface="Arial" panose="020B0604020202020204" pitchFamily="34" charset="0"/>
              </a:rPr>
              <a:t>to document the project.</a:t>
            </a:r>
          </a:p>
          <a:p>
            <a:pPr eaLnBrk="0" fontAlgn="base" hangingPunct="0">
              <a:lnSpc>
                <a:spcPct val="100000"/>
              </a:lnSpc>
              <a:spcBef>
                <a:spcPct val="0"/>
              </a:spcBef>
              <a:spcAft>
                <a:spcPct val="0"/>
              </a:spcAft>
            </a:pPr>
            <a:r>
              <a:rPr kumimoji="0" lang="en-US" altLang="en-US" sz="1200" b="0" i="0" u="none" strike="noStrike" cap="none" normalizeH="0" baseline="0">
                <a:ln>
                  <a:noFill/>
                </a:ln>
                <a:solidFill>
                  <a:schemeClr val="tx1"/>
                </a:solidFill>
                <a:effectLst/>
                <a:latin typeface="Arial" panose="020B0604020202020204" pitchFamily="34" charset="0"/>
              </a:rPr>
              <a:t>Included key information, goals, and work in progress.</a:t>
            </a:r>
          </a:p>
        </p:txBody>
      </p:sp>
      <p:sp>
        <p:nvSpPr>
          <p:cNvPr id="21" name="TextBox 20">
            <a:extLst>
              <a:ext uri="{FF2B5EF4-FFF2-40B4-BE49-F238E27FC236}">
                <a16:creationId xmlns:a16="http://schemas.microsoft.com/office/drawing/2014/main" id="{8D103D94-B7DB-2041-DE0A-CEC7A1FF2967}"/>
              </a:ext>
            </a:extLst>
          </p:cNvPr>
          <p:cNvSpPr txBox="1"/>
          <p:nvPr/>
        </p:nvSpPr>
        <p:spPr>
          <a:xfrm>
            <a:off x="6096000" y="1376212"/>
            <a:ext cx="6103786" cy="2492990"/>
          </a:xfrm>
          <a:prstGeom prst="rect">
            <a:avLst/>
          </a:prstGeom>
          <a:noFill/>
        </p:spPr>
        <p:txBody>
          <a:bodyPr wrap="square">
            <a:spAutoFit/>
          </a:bodyPr>
          <a:lstStyle/>
          <a:p>
            <a:pPr marL="171450" indent="-171450">
              <a:buFont typeface="Arial" panose="020B0604020202020204" pitchFamily="34" charset="0"/>
              <a:buChar char="•"/>
            </a:pPr>
            <a:r>
              <a:rPr lang="en-US" sz="1200"/>
              <a:t>Developed and proposed a range of solution ideas to Nicholas:</a:t>
            </a:r>
          </a:p>
          <a:p>
            <a:pPr marL="628650" lvl="1" indent="-171450">
              <a:buFont typeface="Arial" panose="020B0604020202020204" pitchFamily="34" charset="0"/>
              <a:buChar char="•"/>
            </a:pPr>
            <a:r>
              <a:rPr lang="en-US" sz="1200"/>
              <a:t>Clustering algorithms (e.g., K-means, DBSCAN)</a:t>
            </a:r>
          </a:p>
          <a:p>
            <a:pPr marL="628650" lvl="1" indent="-171450">
              <a:buFont typeface="Arial" panose="020B0604020202020204" pitchFamily="34" charset="0"/>
              <a:buChar char="•"/>
            </a:pPr>
            <a:r>
              <a:rPr lang="en-US" sz="1200"/>
              <a:t>Mixed-Integer Linear Programming (MILP)</a:t>
            </a:r>
          </a:p>
          <a:p>
            <a:pPr marL="628650" lvl="1" indent="-171450">
              <a:buFont typeface="Arial" panose="020B0604020202020204" pitchFamily="34" charset="0"/>
              <a:buChar char="•"/>
            </a:pPr>
            <a:r>
              <a:rPr lang="en-US" sz="1200"/>
              <a:t>Steiner Tree and Greedy MST with pruning</a:t>
            </a:r>
          </a:p>
          <a:p>
            <a:pPr marL="628650" lvl="1" indent="-171450">
              <a:buFont typeface="Arial" panose="020B0604020202020204" pitchFamily="34" charset="0"/>
              <a:buChar char="•"/>
            </a:pPr>
            <a:r>
              <a:rPr lang="en-US" sz="1200"/>
              <a:t>Directed Acyclic Graph (DAG) representations.</a:t>
            </a:r>
          </a:p>
          <a:p>
            <a:pPr marL="628650" lvl="1" indent="-171450">
              <a:buFont typeface="Arial" panose="020B0604020202020204" pitchFamily="34" charset="0"/>
              <a:buChar char="•"/>
            </a:pPr>
            <a:r>
              <a:rPr lang="en-US" sz="1200"/>
              <a:t>Minimum Circle Covering and hexagonal grid approaches.</a:t>
            </a:r>
          </a:p>
          <a:p>
            <a:pPr marL="171450" indent="-171450">
              <a:buFont typeface="Arial" panose="020B0604020202020204" pitchFamily="34" charset="0"/>
              <a:buChar char="•"/>
            </a:pPr>
            <a:r>
              <a:rPr lang="en-US" sz="1200"/>
              <a:t>Final proposed approach:</a:t>
            </a:r>
          </a:p>
          <a:p>
            <a:pPr marL="628650" lvl="1" indent="-171450">
              <a:buFont typeface="Arial" panose="020B0604020202020204" pitchFamily="34" charset="0"/>
              <a:buChar char="•"/>
            </a:pPr>
            <a:r>
              <a:rPr lang="en-US" sz="1200"/>
              <a:t>Use Minimum Circle Covering (MCC) for initial pole placement</a:t>
            </a:r>
          </a:p>
          <a:p>
            <a:pPr marL="628650" lvl="1" indent="-171450">
              <a:buFont typeface="Arial" panose="020B0604020202020204" pitchFamily="34" charset="0"/>
              <a:buChar char="•"/>
            </a:pPr>
            <a:r>
              <a:rPr lang="en-US" sz="1200"/>
              <a:t>Represent the setup as a DAG (nodes: poles/buildings; edges: cables)</a:t>
            </a:r>
          </a:p>
          <a:p>
            <a:pPr marL="628650" lvl="1" indent="-171450">
              <a:buFont typeface="Arial" panose="020B0604020202020204" pitchFamily="34" charset="0"/>
              <a:buChar char="•"/>
            </a:pPr>
            <a:r>
              <a:rPr lang="en-US" sz="1200"/>
              <a:t>Feed DAG into a Graph Neural Network (GNN) to optimize using Stochastic Gradient Descent (SGD)</a:t>
            </a:r>
          </a:p>
          <a:p>
            <a:pPr marL="628650" lvl="1" indent="-171450">
              <a:buFont typeface="Arial" panose="020B0604020202020204" pitchFamily="34" charset="0"/>
              <a:buChar char="•"/>
            </a:pPr>
            <a:r>
              <a:rPr lang="en-US" sz="1200"/>
              <a:t>Incorporate Simulated Annealing (SA) or Genetic Algorithms (GA) for optimization heuristics.</a:t>
            </a:r>
          </a:p>
        </p:txBody>
      </p:sp>
      <p:sp>
        <p:nvSpPr>
          <p:cNvPr id="22" name="Text Placeholder 3">
            <a:extLst>
              <a:ext uri="{FF2B5EF4-FFF2-40B4-BE49-F238E27FC236}">
                <a16:creationId xmlns:a16="http://schemas.microsoft.com/office/drawing/2014/main" id="{434CAF1B-4937-3C40-81EE-3FD76E666C5A}"/>
              </a:ext>
            </a:extLst>
          </p:cNvPr>
          <p:cNvSpPr txBox="1">
            <a:spLocks/>
          </p:cNvSpPr>
          <p:nvPr/>
        </p:nvSpPr>
        <p:spPr>
          <a:xfrm>
            <a:off x="6096000" y="3964018"/>
            <a:ext cx="5572114" cy="49053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February 25 – Partner Feedback and Framework Refinement</a:t>
            </a:r>
            <a:endParaRPr lang="en-US" sz="1800">
              <a:cs typeface="Arial"/>
            </a:endParaRPr>
          </a:p>
        </p:txBody>
      </p:sp>
      <p:sp>
        <p:nvSpPr>
          <p:cNvPr id="26" name="TextBox 25">
            <a:extLst>
              <a:ext uri="{FF2B5EF4-FFF2-40B4-BE49-F238E27FC236}">
                <a16:creationId xmlns:a16="http://schemas.microsoft.com/office/drawing/2014/main" id="{FBB648EE-ACFE-0EB5-A0D1-DC58F3501C2E}"/>
              </a:ext>
            </a:extLst>
          </p:cNvPr>
          <p:cNvSpPr txBox="1"/>
          <p:nvPr/>
        </p:nvSpPr>
        <p:spPr>
          <a:xfrm>
            <a:off x="6106639" y="4658468"/>
            <a:ext cx="6103786" cy="1754326"/>
          </a:xfrm>
          <a:prstGeom prst="rect">
            <a:avLst/>
          </a:prstGeom>
          <a:noFill/>
        </p:spPr>
        <p:txBody>
          <a:bodyPr wrap="square">
            <a:spAutoFit/>
          </a:bodyPr>
          <a:lstStyle/>
          <a:p>
            <a:pPr marL="171450" indent="-171450">
              <a:buFont typeface="Arial" panose="020B0604020202020204" pitchFamily="34" charset="0"/>
              <a:buChar char="•"/>
            </a:pPr>
            <a:r>
              <a:rPr lang="en-US" sz="1200"/>
              <a:t>Nicholas agreed on trying:</a:t>
            </a:r>
          </a:p>
          <a:p>
            <a:pPr marL="628650" lvl="1" indent="-171450">
              <a:buFont typeface="Arial" panose="020B0604020202020204" pitchFamily="34" charset="0"/>
              <a:buChar char="•"/>
            </a:pPr>
            <a:r>
              <a:rPr lang="en-US" sz="1200"/>
              <a:t>Minimum Disk Covering or K-means for pole candidates</a:t>
            </a:r>
          </a:p>
          <a:p>
            <a:pPr marL="628650" lvl="1" indent="-171450">
              <a:buFont typeface="Arial" panose="020B0604020202020204" pitchFamily="34" charset="0"/>
              <a:buChar char="•"/>
            </a:pPr>
            <a:r>
              <a:rPr lang="en-US" sz="1200"/>
              <a:t>Model problem as DAG with edge types (LV, MV, drop cables)</a:t>
            </a:r>
          </a:p>
          <a:p>
            <a:pPr marL="171450" indent="-171450">
              <a:buFont typeface="Arial" panose="020B0604020202020204" pitchFamily="34" charset="0"/>
              <a:buChar char="•"/>
            </a:pPr>
            <a:r>
              <a:rPr lang="en-US" sz="1200"/>
              <a:t>Considered using:</a:t>
            </a:r>
          </a:p>
          <a:p>
            <a:pPr marL="628650" lvl="1" indent="-171450">
              <a:buFont typeface="Arial" panose="020B0604020202020204" pitchFamily="34" charset="0"/>
              <a:buChar char="•"/>
            </a:pPr>
            <a:r>
              <a:rPr lang="en-US" sz="1200"/>
              <a:t>Graph Attention Networks (GAT) for edge-type handling</a:t>
            </a:r>
          </a:p>
          <a:p>
            <a:pPr marL="628650" lvl="1" indent="-171450">
              <a:buFont typeface="Arial" panose="020B0604020202020204" pitchFamily="34" charset="0"/>
              <a:buChar char="•"/>
            </a:pPr>
            <a:r>
              <a:rPr lang="en-US" sz="1200"/>
              <a:t>Graph Convolutional Networks (GCN) for efficiency</a:t>
            </a:r>
          </a:p>
          <a:p>
            <a:pPr marL="628650" lvl="1" indent="-171450">
              <a:buFont typeface="Arial" panose="020B0604020202020204" pitchFamily="34" charset="0"/>
              <a:buChar char="•"/>
            </a:pPr>
            <a:r>
              <a:rPr lang="en-US" sz="1200"/>
              <a:t>Graph Transformers for extended capabilities</a:t>
            </a:r>
          </a:p>
          <a:p>
            <a:pPr marL="171450" indent="-171450">
              <a:buFont typeface="Arial" panose="020B0604020202020204" pitchFamily="34" charset="0"/>
              <a:buChar char="•"/>
            </a:pPr>
            <a:r>
              <a:rPr lang="en-US" sz="1200"/>
              <a:t>Optimization strategy: </a:t>
            </a:r>
          </a:p>
          <a:p>
            <a:pPr marL="628650" lvl="1" indent="-171450">
              <a:buFont typeface="Arial" panose="020B0604020202020204" pitchFamily="34" charset="0"/>
              <a:buChar char="•"/>
            </a:pPr>
            <a:r>
              <a:rPr lang="en-US" sz="1200"/>
              <a:t>Reinforcement Learning (RL) with Proximal Policy Optimization (PPO)</a:t>
            </a:r>
          </a:p>
        </p:txBody>
      </p:sp>
      <p:pic>
        <p:nvPicPr>
          <p:cNvPr id="27" name="PC">
            <a:hlinkClick r:id="" action="ppaction://media"/>
            <a:extLst>
              <a:ext uri="{FF2B5EF4-FFF2-40B4-BE49-F238E27FC236}">
                <a16:creationId xmlns:a16="http://schemas.microsoft.com/office/drawing/2014/main" id="{ED50BD88-02A9-549D-5C03-8A36082FFF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2967" y="242262"/>
            <a:ext cx="609600" cy="609600"/>
          </a:xfrm>
          <a:prstGeom prst="rect">
            <a:avLst/>
          </a:prstGeom>
        </p:spPr>
      </p:pic>
    </p:spTree>
    <p:extLst>
      <p:ext uri="{BB962C8B-B14F-4D97-AF65-F5344CB8AC3E}">
        <p14:creationId xmlns:p14="http://schemas.microsoft.com/office/powerpoint/2010/main" val="1712880009"/>
      </p:ext>
    </p:extLst>
  </p:cSld>
  <p:clrMapOvr>
    <a:masterClrMapping/>
  </p:clrMapOvr>
  <mc:AlternateContent xmlns:mc="http://schemas.openxmlformats.org/markup-compatibility/2006">
    <mc:Choice xmlns:p14="http://schemas.microsoft.com/office/powerpoint/2010/main" Requires="p14">
      <p:transition spd="slow" p14:dur="2000" advTm="52177"/>
    </mc:Choice>
    <mc:Fallback>
      <p:transition spd="slow" advTm="52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769"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extLst>
    <p:ext uri="{6950BFC3-D8DA-4A85-94F7-54DA5524770B}">
      <p188:commentRel xmlns:p188="http://schemas.microsoft.com/office/powerpoint/2018/8/main" r:id="rId4"/>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5F205-7609-6445-7883-26562B8C4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0EB3F0-3995-2B5D-F04C-F43494F0FD0B}"/>
              </a:ext>
            </a:extLst>
          </p:cNvPr>
          <p:cNvSpPr>
            <a:spLocks noGrp="1"/>
          </p:cNvSpPr>
          <p:nvPr>
            <p:ph type="title"/>
          </p:nvPr>
        </p:nvSpPr>
        <p:spPr>
          <a:xfrm>
            <a:off x="667512" y="1252728"/>
            <a:ext cx="4846320" cy="1829053"/>
          </a:xfrm>
        </p:spPr>
        <p:txBody>
          <a:bodyPr anchor="t">
            <a:noAutofit/>
          </a:bodyPr>
          <a:lstStyle/>
          <a:p>
            <a:r>
              <a:rPr lang="en-US" sz="4500"/>
              <a:t>Project Chronology</a:t>
            </a:r>
            <a:br>
              <a:rPr lang="en-US" sz="4500"/>
            </a:br>
            <a:r>
              <a:rPr lang="en-US" sz="4500"/>
              <a:t>Cont.</a:t>
            </a:r>
            <a:endParaRPr lang="en-US" sz="4500">
              <a:cs typeface="Arial"/>
            </a:endParaRPr>
          </a:p>
        </p:txBody>
      </p:sp>
      <p:sp>
        <p:nvSpPr>
          <p:cNvPr id="11" name="Text Placeholder 2">
            <a:extLst>
              <a:ext uri="{FF2B5EF4-FFF2-40B4-BE49-F238E27FC236}">
                <a16:creationId xmlns:a16="http://schemas.microsoft.com/office/drawing/2014/main" id="{5A5E2E3C-1AA8-8568-1104-A972B2F140BA}"/>
              </a:ext>
            </a:extLst>
          </p:cNvPr>
          <p:cNvSpPr>
            <a:spLocks noGrp="1"/>
          </p:cNvSpPr>
          <p:nvPr>
            <p:ph type="body" sz="quarter" idx="13"/>
          </p:nvPr>
        </p:nvSpPr>
        <p:spPr>
          <a:xfrm>
            <a:off x="178273" y="3174588"/>
            <a:ext cx="5201335" cy="490538"/>
          </a:xfrm>
        </p:spPr>
        <p:txBody>
          <a:bodyPr vert="horz" lIns="91440" tIns="45720" rIns="91440" bIns="45720" rtlCol="0" anchor="t">
            <a:noAutofit/>
          </a:bodyPr>
          <a:lstStyle/>
          <a:p>
            <a:r>
              <a:rPr lang="en-US" sz="1800"/>
              <a:t>March 3 – Feedback from Professor Vempala</a:t>
            </a:r>
            <a:endParaRPr lang="en-US" sz="1800" b="1"/>
          </a:p>
        </p:txBody>
      </p:sp>
      <p:sp>
        <p:nvSpPr>
          <p:cNvPr id="13" name="Text Placeholder 3">
            <a:extLst>
              <a:ext uri="{FF2B5EF4-FFF2-40B4-BE49-F238E27FC236}">
                <a16:creationId xmlns:a16="http://schemas.microsoft.com/office/drawing/2014/main" id="{DEA63386-4EF3-D659-AED6-11A9F207282D}"/>
              </a:ext>
            </a:extLst>
          </p:cNvPr>
          <p:cNvSpPr>
            <a:spLocks noGrp="1"/>
          </p:cNvSpPr>
          <p:nvPr>
            <p:ph type="body" sz="quarter" idx="14"/>
          </p:nvPr>
        </p:nvSpPr>
        <p:spPr>
          <a:xfrm>
            <a:off x="5868611" y="2591243"/>
            <a:ext cx="5992605" cy="490538"/>
          </a:xfrm>
        </p:spPr>
        <p:txBody>
          <a:bodyPr vert="horz" lIns="91440" tIns="45720" rIns="91440" bIns="45720" rtlCol="0" anchor="t">
            <a:noAutofit/>
          </a:bodyPr>
          <a:lstStyle/>
          <a:p>
            <a:r>
              <a:rPr lang="en-US" sz="1800"/>
              <a:t>March 18 – UI Improvements and Simplified Baseline</a:t>
            </a:r>
          </a:p>
        </p:txBody>
      </p:sp>
      <p:sp>
        <p:nvSpPr>
          <p:cNvPr id="15" name="Text Placeholder 4">
            <a:extLst>
              <a:ext uri="{FF2B5EF4-FFF2-40B4-BE49-F238E27FC236}">
                <a16:creationId xmlns:a16="http://schemas.microsoft.com/office/drawing/2014/main" id="{EC92F319-5A17-A66F-AE50-6A59755B3676}"/>
              </a:ext>
            </a:extLst>
          </p:cNvPr>
          <p:cNvSpPr>
            <a:spLocks noGrp="1"/>
          </p:cNvSpPr>
          <p:nvPr>
            <p:ph type="body" sz="quarter" idx="15"/>
          </p:nvPr>
        </p:nvSpPr>
        <p:spPr>
          <a:xfrm>
            <a:off x="178271" y="3532906"/>
            <a:ext cx="4754880" cy="1308208"/>
          </a:xfrm>
        </p:spPr>
        <p:txBody>
          <a:bodyPr vert="horz" lIns="91440" tIns="45720" rIns="91440" bIns="45720" rtlCol="0" anchor="t">
            <a:noAutofit/>
          </a:bodyPr>
          <a:lstStyle/>
          <a:p>
            <a:pPr>
              <a:buNone/>
            </a:pPr>
            <a:r>
              <a:rPr lang="en-US" sz="1200"/>
              <a:t>Advised to:</a:t>
            </a:r>
          </a:p>
          <a:p>
            <a:pPr>
              <a:buFont typeface="Arial" panose="020B0604020202020204" pitchFamily="34" charset="0"/>
              <a:buChar char="•"/>
            </a:pPr>
            <a:r>
              <a:rPr lang="en-US" sz="1200"/>
              <a:t>Build a front end for data input.</a:t>
            </a:r>
          </a:p>
          <a:p>
            <a:pPr>
              <a:buFont typeface="Arial" panose="020B0604020202020204" pitchFamily="34" charset="0"/>
              <a:buChar char="•"/>
            </a:pPr>
            <a:r>
              <a:rPr lang="en-US" sz="1200"/>
              <a:t>Implement a baseline algorithm for grid generation.</a:t>
            </a:r>
          </a:p>
          <a:p>
            <a:pPr>
              <a:buFont typeface="Arial" panose="020B0604020202020204" pitchFamily="34" charset="0"/>
              <a:buChar char="•"/>
            </a:pPr>
            <a:r>
              <a:rPr lang="en-US" sz="1200"/>
              <a:t>Include evaluation features (e.g., cost, pole count).</a:t>
            </a:r>
          </a:p>
        </p:txBody>
      </p:sp>
      <p:sp>
        <p:nvSpPr>
          <p:cNvPr id="4" name="Text Placeholder 3">
            <a:extLst>
              <a:ext uri="{FF2B5EF4-FFF2-40B4-BE49-F238E27FC236}">
                <a16:creationId xmlns:a16="http://schemas.microsoft.com/office/drawing/2014/main" id="{5CF6A5DB-C164-BCAF-BC1B-AE26FA4C1FF5}"/>
              </a:ext>
            </a:extLst>
          </p:cNvPr>
          <p:cNvSpPr txBox="1">
            <a:spLocks/>
          </p:cNvSpPr>
          <p:nvPr/>
        </p:nvSpPr>
        <p:spPr>
          <a:xfrm>
            <a:off x="5909940" y="3631558"/>
            <a:ext cx="5624227" cy="49053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March 26 – Larger Datasets and Algorithm Work</a:t>
            </a:r>
            <a:endParaRPr lang="en-US" sz="1800">
              <a:cs typeface="Arial"/>
            </a:endParaRPr>
          </a:p>
        </p:txBody>
      </p:sp>
      <p:sp>
        <p:nvSpPr>
          <p:cNvPr id="3" name="Text Placeholder 3">
            <a:extLst>
              <a:ext uri="{FF2B5EF4-FFF2-40B4-BE49-F238E27FC236}">
                <a16:creationId xmlns:a16="http://schemas.microsoft.com/office/drawing/2014/main" id="{244B2B16-4C4E-DC48-B502-BE23040CA8CC}"/>
              </a:ext>
            </a:extLst>
          </p:cNvPr>
          <p:cNvSpPr txBox="1">
            <a:spLocks/>
          </p:cNvSpPr>
          <p:nvPr/>
        </p:nvSpPr>
        <p:spPr>
          <a:xfrm>
            <a:off x="5932228" y="4946672"/>
            <a:ext cx="5370598" cy="49053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April 2 – ILP Results and Ongoing GCN Work</a:t>
            </a:r>
            <a:endParaRPr lang="en-US" sz="1800">
              <a:cs typeface="Arial"/>
            </a:endParaRPr>
          </a:p>
        </p:txBody>
      </p:sp>
      <p:sp>
        <p:nvSpPr>
          <p:cNvPr id="5" name="Text Placeholder 2">
            <a:extLst>
              <a:ext uri="{FF2B5EF4-FFF2-40B4-BE49-F238E27FC236}">
                <a16:creationId xmlns:a16="http://schemas.microsoft.com/office/drawing/2014/main" id="{FA6DCBCE-FEFD-5708-FD40-FA10AB1BFAE2}"/>
              </a:ext>
            </a:extLst>
          </p:cNvPr>
          <p:cNvSpPr txBox="1">
            <a:spLocks/>
          </p:cNvSpPr>
          <p:nvPr/>
        </p:nvSpPr>
        <p:spPr>
          <a:xfrm>
            <a:off x="178273" y="4682631"/>
            <a:ext cx="5201335" cy="490538"/>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March 16 – Frontend and Test Data</a:t>
            </a:r>
          </a:p>
        </p:txBody>
      </p:sp>
      <p:sp>
        <p:nvSpPr>
          <p:cNvPr id="8" name="TextBox 7">
            <a:extLst>
              <a:ext uri="{FF2B5EF4-FFF2-40B4-BE49-F238E27FC236}">
                <a16:creationId xmlns:a16="http://schemas.microsoft.com/office/drawing/2014/main" id="{5A587257-6E8D-A4B9-597B-713678A3D681}"/>
              </a:ext>
            </a:extLst>
          </p:cNvPr>
          <p:cNvSpPr txBox="1"/>
          <p:nvPr/>
        </p:nvSpPr>
        <p:spPr>
          <a:xfrm>
            <a:off x="178271" y="5111109"/>
            <a:ext cx="4754880" cy="1015663"/>
          </a:xfrm>
          <a:prstGeom prst="rect">
            <a:avLst/>
          </a:prstGeom>
          <a:noFill/>
        </p:spPr>
        <p:txBody>
          <a:bodyPr wrap="square">
            <a:spAutoFit/>
          </a:bodyPr>
          <a:lstStyle/>
          <a:p>
            <a:pPr marL="171450" indent="-171450">
              <a:buFont typeface="Arial" panose="020B0604020202020204" pitchFamily="34" charset="0"/>
              <a:buChar char="•"/>
            </a:pPr>
            <a:r>
              <a:rPr lang="en-US" sz="1200"/>
              <a:t>Built web frontend to accept CSV input (building and source locations + costs)</a:t>
            </a:r>
          </a:p>
          <a:p>
            <a:pPr marL="171450" indent="-171450">
              <a:buFont typeface="Arial" panose="020B0604020202020204" pitchFamily="34" charset="0"/>
              <a:buChar char="•"/>
            </a:pPr>
            <a:r>
              <a:rPr lang="en-US" sz="1200"/>
              <a:t>Backend processes the input and visualizes a baseline power grid</a:t>
            </a:r>
          </a:p>
          <a:p>
            <a:pPr marL="171450" indent="-171450">
              <a:buFont typeface="Arial" panose="020B0604020202020204" pitchFamily="34" charset="0"/>
              <a:buChar char="•"/>
            </a:pPr>
            <a:r>
              <a:rPr lang="en-US" sz="1200"/>
              <a:t>Created initial test datasets simulating real-world conditions.</a:t>
            </a:r>
          </a:p>
        </p:txBody>
      </p:sp>
      <p:sp>
        <p:nvSpPr>
          <p:cNvPr id="18" name="TextBox 17">
            <a:extLst>
              <a:ext uri="{FF2B5EF4-FFF2-40B4-BE49-F238E27FC236}">
                <a16:creationId xmlns:a16="http://schemas.microsoft.com/office/drawing/2014/main" id="{90C8ACB0-48E2-D849-E9A8-3ECAACF827DB}"/>
              </a:ext>
            </a:extLst>
          </p:cNvPr>
          <p:cNvSpPr txBox="1"/>
          <p:nvPr/>
        </p:nvSpPr>
        <p:spPr>
          <a:xfrm>
            <a:off x="5909941" y="2923878"/>
            <a:ext cx="6103786" cy="646331"/>
          </a:xfrm>
          <a:prstGeom prst="rect">
            <a:avLst/>
          </a:prstGeom>
          <a:noFill/>
        </p:spPr>
        <p:txBody>
          <a:bodyPr wrap="square">
            <a:spAutoFit/>
          </a:bodyPr>
          <a:lstStyle/>
          <a:p>
            <a:pPr marL="171450" indent="-171450">
              <a:buFont typeface="Arial" panose="020B0604020202020204" pitchFamily="34" charset="0"/>
              <a:buChar char="•"/>
            </a:pPr>
            <a:r>
              <a:rPr lang="en-US" sz="1200"/>
              <a:t>Improved UI for better usability</a:t>
            </a:r>
          </a:p>
          <a:p>
            <a:pPr marL="171450" indent="-171450">
              <a:buFont typeface="Arial" panose="020B0604020202020204" pitchFamily="34" charset="0"/>
              <a:buChar char="•"/>
            </a:pPr>
            <a:r>
              <a:rPr lang="en-US" sz="1200"/>
              <a:t>Simplified algorithm (temporarily excluding transformers) to create a basic working version of the grid.</a:t>
            </a:r>
          </a:p>
        </p:txBody>
      </p:sp>
      <p:sp>
        <p:nvSpPr>
          <p:cNvPr id="23" name="TextBox 22">
            <a:extLst>
              <a:ext uri="{FF2B5EF4-FFF2-40B4-BE49-F238E27FC236}">
                <a16:creationId xmlns:a16="http://schemas.microsoft.com/office/drawing/2014/main" id="{4255D379-F70B-6313-2ACD-22534DAB250C}"/>
              </a:ext>
            </a:extLst>
          </p:cNvPr>
          <p:cNvSpPr txBox="1"/>
          <p:nvPr/>
        </p:nvSpPr>
        <p:spPr>
          <a:xfrm>
            <a:off x="5868611" y="3961993"/>
            <a:ext cx="6103786" cy="923330"/>
          </a:xfrm>
          <a:prstGeom prst="rect">
            <a:avLst/>
          </a:prstGeom>
          <a:noFill/>
        </p:spPr>
        <p:txBody>
          <a:bodyPr wrap="square">
            <a:spAutoFit/>
          </a:bodyPr>
          <a:lstStyle/>
          <a:p>
            <a:pPr marL="171450" indent="-171450">
              <a:buFont typeface="Arial" panose="020B0604020202020204" pitchFamily="34" charset="0"/>
              <a:buChar char="•"/>
            </a:pPr>
            <a:r>
              <a:rPr lang="en-US" sz="1200"/>
              <a:t>Created two new, larger test datasets based on locations from Nicholas</a:t>
            </a:r>
          </a:p>
          <a:p>
            <a:pPr marL="171450" indent="-171450">
              <a:buFont typeface="Arial" panose="020B0604020202020204" pitchFamily="34" charset="0"/>
              <a:buChar char="•"/>
            </a:pPr>
            <a:r>
              <a:rPr lang="en-US" sz="1200"/>
              <a:t>Continued working on:</a:t>
            </a:r>
          </a:p>
          <a:p>
            <a:pPr marL="628650" lvl="1" indent="-171450">
              <a:buFont typeface="Arial" panose="020B0604020202020204" pitchFamily="34" charset="0"/>
              <a:buChar char="•"/>
            </a:pPr>
            <a:r>
              <a:rPr lang="en-US" sz="1200"/>
              <a:t>Graph Convolutional Network (GCN).</a:t>
            </a:r>
          </a:p>
          <a:p>
            <a:pPr marL="628650" lvl="1" indent="-171450">
              <a:buFont typeface="Arial" panose="020B0604020202020204" pitchFamily="34" charset="0"/>
              <a:buChar char="•"/>
            </a:pPr>
            <a:r>
              <a:rPr lang="en-US" sz="1200"/>
              <a:t>Integer Linear Programming (ILP) to generate optimized grid layouts</a:t>
            </a:r>
            <a:r>
              <a:rPr lang="en-US"/>
              <a:t>.</a:t>
            </a:r>
          </a:p>
        </p:txBody>
      </p:sp>
      <p:sp>
        <p:nvSpPr>
          <p:cNvPr id="25" name="TextBox 24">
            <a:extLst>
              <a:ext uri="{FF2B5EF4-FFF2-40B4-BE49-F238E27FC236}">
                <a16:creationId xmlns:a16="http://schemas.microsoft.com/office/drawing/2014/main" id="{3E196D9C-6888-0380-76BD-E5AFE4EF0278}"/>
              </a:ext>
            </a:extLst>
          </p:cNvPr>
          <p:cNvSpPr txBox="1"/>
          <p:nvPr/>
        </p:nvSpPr>
        <p:spPr>
          <a:xfrm>
            <a:off x="5909941" y="5336423"/>
            <a:ext cx="6103786" cy="830997"/>
          </a:xfrm>
          <a:prstGeom prst="rect">
            <a:avLst/>
          </a:prstGeom>
          <a:noFill/>
        </p:spPr>
        <p:txBody>
          <a:bodyPr wrap="square">
            <a:spAutoFit/>
          </a:bodyPr>
          <a:lstStyle/>
          <a:p>
            <a:pPr marL="171450" indent="-171450">
              <a:buFont typeface="Arial" panose="020B0604020202020204" pitchFamily="34" charset="0"/>
              <a:buChar char="•"/>
            </a:pPr>
            <a:r>
              <a:rPr lang="en-US" sz="1200"/>
              <a:t>Completed ILP implementation to minimize poles and optimize grid</a:t>
            </a:r>
          </a:p>
          <a:p>
            <a:pPr marL="171450" indent="-171450">
              <a:buFont typeface="Arial" panose="020B0604020202020204" pitchFamily="34" charset="0"/>
              <a:buChar char="•"/>
            </a:pPr>
            <a:r>
              <a:rPr lang="en-US" sz="1200"/>
              <a:t>Initial testing on large datasets showed promising ILP results</a:t>
            </a:r>
          </a:p>
          <a:p>
            <a:pPr marL="171450" indent="-171450">
              <a:buFont typeface="Arial" panose="020B0604020202020204" pitchFamily="34" charset="0"/>
              <a:buChar char="•"/>
            </a:pPr>
            <a:r>
              <a:rPr lang="en-US" sz="1200"/>
              <a:t>Ongoing efforts focused on improving and testing GCN algorithms to compare performance with ILP.</a:t>
            </a:r>
          </a:p>
        </p:txBody>
      </p:sp>
      <p:pic>
        <p:nvPicPr>
          <p:cNvPr id="27" name="PC cont">
            <a:hlinkClick r:id="" action="ppaction://media"/>
            <a:extLst>
              <a:ext uri="{FF2B5EF4-FFF2-40B4-BE49-F238E27FC236}">
                <a16:creationId xmlns:a16="http://schemas.microsoft.com/office/drawing/2014/main" id="{3CEB48B5-6316-6AAF-A44C-F17CCD59D8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9367" y="215429"/>
            <a:ext cx="609600" cy="609600"/>
          </a:xfrm>
          <a:prstGeom prst="rect">
            <a:avLst/>
          </a:prstGeom>
        </p:spPr>
      </p:pic>
    </p:spTree>
    <p:extLst>
      <p:ext uri="{BB962C8B-B14F-4D97-AF65-F5344CB8AC3E}">
        <p14:creationId xmlns:p14="http://schemas.microsoft.com/office/powerpoint/2010/main" val="1410192335"/>
      </p:ext>
    </p:extLst>
  </p:cSld>
  <p:clrMapOvr>
    <a:masterClrMapping/>
  </p:clrMapOvr>
  <mc:AlternateContent xmlns:mc="http://schemas.openxmlformats.org/markup-compatibility/2006">
    <mc:Choice xmlns:p14="http://schemas.microsoft.com/office/powerpoint/2010/main" Requires="p14">
      <p:transition spd="slow" p14:dur="2000" advTm="52177"/>
    </mc:Choice>
    <mc:Fallback>
      <p:transition spd="slow" advTm="52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06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8A5BF94-77B7-4A6F-58AA-197E40D95D4B}"/>
              </a:ext>
            </a:extLst>
          </p:cNvPr>
          <p:cNvSpPr>
            <a:spLocks noGrp="1"/>
          </p:cNvSpPr>
          <p:nvPr>
            <p:ph type="title"/>
          </p:nvPr>
        </p:nvSpPr>
        <p:spPr>
          <a:xfrm>
            <a:off x="603504" y="1463040"/>
            <a:ext cx="10515600" cy="575321"/>
          </a:xfrm>
        </p:spPr>
        <p:txBody>
          <a:bodyPr anchor="t">
            <a:normAutofit/>
          </a:bodyPr>
          <a:lstStyle/>
          <a:p>
            <a:r>
              <a:rPr lang="en-US" sz="3900"/>
              <a:t>Architecture Details</a:t>
            </a:r>
          </a:p>
        </p:txBody>
      </p:sp>
      <p:sp>
        <p:nvSpPr>
          <p:cNvPr id="20" name="Text Placeholder 2">
            <a:extLst>
              <a:ext uri="{FF2B5EF4-FFF2-40B4-BE49-F238E27FC236}">
                <a16:creationId xmlns:a16="http://schemas.microsoft.com/office/drawing/2014/main" id="{82DAA630-C023-0C52-11F9-AF6C0E5C0264}"/>
              </a:ext>
            </a:extLst>
          </p:cNvPr>
          <p:cNvSpPr>
            <a:spLocks noGrp="1"/>
          </p:cNvSpPr>
          <p:nvPr>
            <p:ph type="body" sz="quarter" idx="13"/>
          </p:nvPr>
        </p:nvSpPr>
        <p:spPr>
          <a:xfrm>
            <a:off x="649224" y="3483864"/>
            <a:ext cx="4828032" cy="490538"/>
          </a:xfrm>
        </p:spPr>
        <p:txBody>
          <a:bodyPr vert="horz" lIns="91440" tIns="45720" rIns="91440" bIns="45720" rtlCol="0" anchor="t">
            <a:noAutofit/>
          </a:bodyPr>
          <a:lstStyle/>
          <a:p>
            <a:r>
              <a:rPr lang="en-US"/>
              <a:t>Technology/Ideas</a:t>
            </a:r>
          </a:p>
        </p:txBody>
      </p:sp>
      <p:sp>
        <p:nvSpPr>
          <p:cNvPr id="22" name="Text Placeholder 3">
            <a:extLst>
              <a:ext uri="{FF2B5EF4-FFF2-40B4-BE49-F238E27FC236}">
                <a16:creationId xmlns:a16="http://schemas.microsoft.com/office/drawing/2014/main" id="{67D41109-5596-EE77-BF37-4E63917C4424}"/>
              </a:ext>
            </a:extLst>
          </p:cNvPr>
          <p:cNvSpPr>
            <a:spLocks noGrp="1"/>
          </p:cNvSpPr>
          <p:nvPr>
            <p:ph type="body" sz="quarter" idx="15"/>
          </p:nvPr>
        </p:nvSpPr>
        <p:spPr>
          <a:xfrm>
            <a:off x="365760" y="3931920"/>
            <a:ext cx="4754880" cy="1682750"/>
          </a:xfrm>
        </p:spPr>
        <p:txBody>
          <a:bodyPr vert="horz" lIns="91440" tIns="45720" rIns="91440" bIns="45720" rtlCol="0" anchor="t">
            <a:noAutofit/>
          </a:bodyPr>
          <a:lstStyle/>
          <a:p>
            <a:pPr marL="283210" indent="-283210"/>
            <a:r>
              <a:rPr lang="en-US"/>
              <a:t>Python</a:t>
            </a:r>
          </a:p>
          <a:p>
            <a:pPr marL="283210" indent="-283210"/>
            <a:r>
              <a:rPr lang="en-US"/>
              <a:t>Python Libraries (scikit-learn, </a:t>
            </a:r>
            <a:r>
              <a:rPr lang="en-US" err="1"/>
              <a:t>PuLP</a:t>
            </a:r>
            <a:r>
              <a:rPr lang="en-US"/>
              <a:t>, </a:t>
            </a:r>
            <a:r>
              <a:rPr lang="en-US" err="1"/>
              <a:t>etc</a:t>
            </a:r>
            <a:r>
              <a:rPr lang="en-US"/>
              <a:t>)</a:t>
            </a:r>
          </a:p>
          <a:p>
            <a:pPr marL="283210" indent="-283210"/>
            <a:r>
              <a:rPr lang="en-US" err="1">
                <a:cs typeface="Arial"/>
              </a:rPr>
              <a:t>Github</a:t>
            </a:r>
            <a:endParaRPr lang="en-US">
              <a:cs typeface="Arial"/>
            </a:endParaRPr>
          </a:p>
          <a:p>
            <a:pPr marL="283210" indent="-283210"/>
            <a:r>
              <a:rPr lang="en-US" err="1"/>
              <a:t>Vercel</a:t>
            </a:r>
            <a:endParaRPr lang="en-US">
              <a:cs typeface="Arial"/>
            </a:endParaRPr>
          </a:p>
          <a:p>
            <a:pPr marL="283210" indent="-283210"/>
            <a:r>
              <a:rPr lang="en-US">
                <a:cs typeface="Arial"/>
              </a:rPr>
              <a:t>Render</a:t>
            </a:r>
          </a:p>
          <a:p>
            <a:pPr marL="0" indent="0">
              <a:buNone/>
            </a:pPr>
            <a:endParaRPr lang="en-US">
              <a:cs typeface="Arial"/>
            </a:endParaRPr>
          </a:p>
          <a:p>
            <a:pPr marL="283210" indent="-283210"/>
            <a:endParaRPr lang="en-US">
              <a:cs typeface="Arial"/>
            </a:endParaRPr>
          </a:p>
        </p:txBody>
      </p:sp>
      <p:sp>
        <p:nvSpPr>
          <p:cNvPr id="24" name="Text Placeholder 4">
            <a:extLst>
              <a:ext uri="{FF2B5EF4-FFF2-40B4-BE49-F238E27FC236}">
                <a16:creationId xmlns:a16="http://schemas.microsoft.com/office/drawing/2014/main" id="{91520CDD-D5BC-15B6-7A81-FC785F4A5255}"/>
              </a:ext>
            </a:extLst>
          </p:cNvPr>
          <p:cNvSpPr>
            <a:spLocks noGrp="1"/>
          </p:cNvSpPr>
          <p:nvPr>
            <p:ph type="body" sz="quarter" idx="16"/>
          </p:nvPr>
        </p:nvSpPr>
        <p:spPr>
          <a:xfrm>
            <a:off x="5857336" y="3486222"/>
            <a:ext cx="4754880" cy="1682750"/>
          </a:xfrm>
        </p:spPr>
        <p:txBody>
          <a:bodyPr vert="horz" lIns="91440" tIns="45720" rIns="91440" bIns="45720" rtlCol="0" anchor="t">
            <a:noAutofit/>
          </a:bodyPr>
          <a:lstStyle/>
          <a:p>
            <a:pPr marL="283210" indent="-283210"/>
            <a:r>
              <a:rPr lang="en-US"/>
              <a:t>Disk Covering Problem</a:t>
            </a:r>
          </a:p>
          <a:p>
            <a:pPr lvl="1" indent="-283210">
              <a:buFont typeface="Courier New" panose="020B0604020202020204" pitchFamily="34" charset="0"/>
              <a:buChar char="o"/>
            </a:pPr>
            <a:r>
              <a:rPr lang="en-US" sz="1600"/>
              <a:t>Integer Linear Programming</a:t>
            </a:r>
            <a:endParaRPr lang="en-US" sz="1600">
              <a:cs typeface="Arial"/>
            </a:endParaRPr>
          </a:p>
          <a:p>
            <a:pPr lvl="1" indent="-283210">
              <a:buFont typeface="Courier New" panose="020B0604020202020204" pitchFamily="34" charset="0"/>
              <a:buChar char="o"/>
            </a:pPr>
            <a:r>
              <a:rPr lang="en-US">
                <a:cs typeface="Arial"/>
              </a:rPr>
              <a:t>K-means as other option</a:t>
            </a:r>
          </a:p>
          <a:p>
            <a:pPr marL="283210" indent="-283210"/>
            <a:r>
              <a:rPr lang="en-US">
                <a:cs typeface="Arial"/>
              </a:rPr>
              <a:t>Directed Acyclic Graph</a:t>
            </a:r>
          </a:p>
          <a:p>
            <a:pPr marL="283210" indent="-283210"/>
            <a:r>
              <a:rPr lang="en-US" sz="1600">
                <a:cs typeface="Arial"/>
              </a:rPr>
              <a:t>Graph Neural Networks</a:t>
            </a:r>
          </a:p>
          <a:p>
            <a:pPr lvl="1" indent="-283210">
              <a:buFont typeface="Courier New" panose="020B0604020202020204" pitchFamily="34" charset="0"/>
              <a:buChar char="o"/>
            </a:pPr>
            <a:r>
              <a:rPr lang="en-US">
                <a:cs typeface="Arial"/>
              </a:rPr>
              <a:t>GCN</a:t>
            </a:r>
          </a:p>
          <a:p>
            <a:pPr lvl="1" indent="-283210">
              <a:buFont typeface="Courier New" panose="020B0604020202020204" pitchFamily="34" charset="0"/>
              <a:buChar char="o"/>
            </a:pPr>
            <a:r>
              <a:rPr lang="en-US">
                <a:cs typeface="Arial"/>
              </a:rPr>
              <a:t>Cost minimizing function v. Reinforcement Learning</a:t>
            </a:r>
          </a:p>
          <a:p>
            <a:pPr marL="283210" indent="-283210"/>
            <a:endParaRPr lang="en-US">
              <a:cs typeface="Arial"/>
            </a:endParaRPr>
          </a:p>
          <a:p>
            <a:pPr marL="283210" indent="-283210"/>
            <a:endParaRPr lang="en-US">
              <a:cs typeface="Arial"/>
            </a:endParaRPr>
          </a:p>
        </p:txBody>
      </p:sp>
      <p:pic>
        <p:nvPicPr>
          <p:cNvPr id="9" name="Audio 8">
            <a:hlinkClick r:id="" action="ppaction://media"/>
            <a:extLst>
              <a:ext uri="{FF2B5EF4-FFF2-40B4-BE49-F238E27FC236}">
                <a16:creationId xmlns:a16="http://schemas.microsoft.com/office/drawing/2014/main" id="{026ABDCD-439F-0C35-B0DE-1F9046878E4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6087371"/>
      </p:ext>
    </p:extLst>
  </p:cSld>
  <p:clrMapOvr>
    <a:masterClrMapping/>
  </p:clrMapOvr>
  <mc:AlternateContent xmlns:mc="http://schemas.openxmlformats.org/markup-compatibility/2006">
    <mc:Choice xmlns:p14="http://schemas.microsoft.com/office/powerpoint/2010/main" Requires="p14">
      <p:transition spd="slow" p14:dur="2000" advTm="36910"/>
    </mc:Choice>
    <mc:Fallback>
      <p:transition spd="slow" advTm="36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34740-E3AF-5BE7-D72F-60829E6CC0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69A40-AAFA-3967-E331-609E39A0D0D4}"/>
              </a:ext>
            </a:extLst>
          </p:cNvPr>
          <p:cNvSpPr>
            <a:spLocks noGrp="1"/>
          </p:cNvSpPr>
          <p:nvPr>
            <p:ph type="title"/>
          </p:nvPr>
        </p:nvSpPr>
        <p:spPr>
          <a:xfrm>
            <a:off x="667512" y="1252728"/>
            <a:ext cx="4846320" cy="1829053"/>
          </a:xfrm>
        </p:spPr>
        <p:txBody>
          <a:bodyPr anchor="t">
            <a:noAutofit/>
          </a:bodyPr>
          <a:lstStyle/>
          <a:p>
            <a:r>
              <a:rPr lang="en-US" sz="4500"/>
              <a:t>Minimum Disk Covering Problem</a:t>
            </a:r>
          </a:p>
        </p:txBody>
      </p:sp>
      <p:sp>
        <p:nvSpPr>
          <p:cNvPr id="11" name="Text Placeholder 2">
            <a:extLst>
              <a:ext uri="{FF2B5EF4-FFF2-40B4-BE49-F238E27FC236}">
                <a16:creationId xmlns:a16="http://schemas.microsoft.com/office/drawing/2014/main" id="{445949DB-87CD-0190-7A35-101C4DDE658B}"/>
              </a:ext>
            </a:extLst>
          </p:cNvPr>
          <p:cNvSpPr>
            <a:spLocks noGrp="1"/>
          </p:cNvSpPr>
          <p:nvPr>
            <p:ph type="body" sz="quarter" idx="13"/>
          </p:nvPr>
        </p:nvSpPr>
        <p:spPr>
          <a:xfrm>
            <a:off x="6245352" y="516341"/>
            <a:ext cx="4828032" cy="490538"/>
          </a:xfrm>
        </p:spPr>
        <p:txBody>
          <a:bodyPr/>
          <a:lstStyle/>
          <a:p>
            <a:r>
              <a:rPr lang="en-US"/>
              <a:t>Problem</a:t>
            </a:r>
          </a:p>
        </p:txBody>
      </p:sp>
      <p:sp>
        <p:nvSpPr>
          <p:cNvPr id="13" name="Text Placeholder 3">
            <a:extLst>
              <a:ext uri="{FF2B5EF4-FFF2-40B4-BE49-F238E27FC236}">
                <a16:creationId xmlns:a16="http://schemas.microsoft.com/office/drawing/2014/main" id="{0952DDA9-9835-42D0-2382-7C228AC40E84}"/>
              </a:ext>
            </a:extLst>
          </p:cNvPr>
          <p:cNvSpPr>
            <a:spLocks noGrp="1"/>
          </p:cNvSpPr>
          <p:nvPr>
            <p:ph type="body" sz="quarter" idx="14"/>
          </p:nvPr>
        </p:nvSpPr>
        <p:spPr>
          <a:xfrm>
            <a:off x="6245352" y="2069243"/>
            <a:ext cx="4828032" cy="490538"/>
          </a:xfrm>
        </p:spPr>
        <p:txBody>
          <a:bodyPr vert="horz" lIns="91440" tIns="45720" rIns="91440" bIns="45720" rtlCol="0" anchor="t">
            <a:noAutofit/>
          </a:bodyPr>
          <a:lstStyle/>
          <a:p>
            <a:r>
              <a:rPr lang="en-US">
                <a:cs typeface="Arial"/>
              </a:rPr>
              <a:t>Current Attempts</a:t>
            </a:r>
            <a:endParaRPr lang="en-US"/>
          </a:p>
        </p:txBody>
      </p:sp>
      <p:sp>
        <p:nvSpPr>
          <p:cNvPr id="15" name="Text Placeholder 4">
            <a:extLst>
              <a:ext uri="{FF2B5EF4-FFF2-40B4-BE49-F238E27FC236}">
                <a16:creationId xmlns:a16="http://schemas.microsoft.com/office/drawing/2014/main" id="{30D1B62E-FFFB-2071-040E-77AD9245DB57}"/>
              </a:ext>
            </a:extLst>
          </p:cNvPr>
          <p:cNvSpPr>
            <a:spLocks noGrp="1"/>
          </p:cNvSpPr>
          <p:nvPr>
            <p:ph type="body" sz="quarter" idx="15"/>
          </p:nvPr>
        </p:nvSpPr>
        <p:spPr>
          <a:xfrm>
            <a:off x="5989320" y="1004611"/>
            <a:ext cx="4754880" cy="1682750"/>
          </a:xfrm>
        </p:spPr>
        <p:txBody>
          <a:bodyPr/>
          <a:lstStyle/>
          <a:p>
            <a:r>
              <a:rPr lang="en-US"/>
              <a:t>Find the fewest number of circles with a radius of (r) to enclose all points within a plane</a:t>
            </a:r>
          </a:p>
        </p:txBody>
      </p:sp>
      <p:sp>
        <p:nvSpPr>
          <p:cNvPr id="17" name="Text Placeholder 5">
            <a:extLst>
              <a:ext uri="{FF2B5EF4-FFF2-40B4-BE49-F238E27FC236}">
                <a16:creationId xmlns:a16="http://schemas.microsoft.com/office/drawing/2014/main" id="{35C549B9-50B5-32F9-7BBE-974B084BA6DD}"/>
              </a:ext>
            </a:extLst>
          </p:cNvPr>
          <p:cNvSpPr>
            <a:spLocks noGrp="1"/>
          </p:cNvSpPr>
          <p:nvPr>
            <p:ph type="body" sz="quarter" idx="16"/>
          </p:nvPr>
        </p:nvSpPr>
        <p:spPr>
          <a:xfrm>
            <a:off x="5989320" y="2510588"/>
            <a:ext cx="4754880" cy="1682750"/>
          </a:xfrm>
        </p:spPr>
        <p:txBody>
          <a:bodyPr vert="horz" lIns="91440" tIns="45720" rIns="91440" bIns="45720" rtlCol="0" anchor="t">
            <a:noAutofit/>
          </a:bodyPr>
          <a:lstStyle/>
          <a:p>
            <a:pPr marL="283210" indent="-283210"/>
            <a:r>
              <a:rPr lang="en-US">
                <a:cs typeface="Arial"/>
              </a:rPr>
              <a:t>Use Integer Linear Programming and </a:t>
            </a:r>
            <a:r>
              <a:rPr lang="en-US" err="1">
                <a:cs typeface="Arial"/>
              </a:rPr>
              <a:t>PuLP</a:t>
            </a:r>
            <a:r>
              <a:rPr lang="en-US">
                <a:cs typeface="Arial"/>
              </a:rPr>
              <a:t> library </a:t>
            </a:r>
          </a:p>
        </p:txBody>
      </p:sp>
      <p:pic>
        <p:nvPicPr>
          <p:cNvPr id="1026" name="Picture 2">
            <a:extLst>
              <a:ext uri="{FF2B5EF4-FFF2-40B4-BE49-F238E27FC236}">
                <a16:creationId xmlns:a16="http://schemas.microsoft.com/office/drawing/2014/main" id="{64E497C6-7FD5-8B4A-E171-E5DDE9F5F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6158" y="3429000"/>
            <a:ext cx="2781863" cy="2737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85441AC-4C2E-F737-F9EE-E2C8D34046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4859" y="3429000"/>
            <a:ext cx="2699756" cy="2744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7AB8874-C187-3F4D-9A70-88DB872665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0051" y="3448896"/>
            <a:ext cx="2729269" cy="2737506"/>
          </a:xfrm>
          <a:prstGeom prst="rect">
            <a:avLst/>
          </a:prstGeom>
          <a:noFill/>
          <a:extLst>
            <a:ext uri="{909E8E84-426E-40DD-AFC4-6F175D3DCCD1}">
              <a14:hiddenFill xmlns:a14="http://schemas.microsoft.com/office/drawing/2010/main">
                <a:solidFill>
                  <a:srgbClr val="FFFFFF"/>
                </a:solidFill>
              </a14:hiddenFill>
            </a:ext>
          </a:extLst>
        </p:spPr>
      </p:pic>
      <p:pic>
        <p:nvPicPr>
          <p:cNvPr id="37" name="Audio 36">
            <a:hlinkClick r:id="" action="ppaction://media"/>
            <a:extLst>
              <a:ext uri="{FF2B5EF4-FFF2-40B4-BE49-F238E27FC236}">
                <a16:creationId xmlns:a16="http://schemas.microsoft.com/office/drawing/2014/main" id="{84E6CFCC-7077-8E88-9EF5-8718339EF06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1073384" y="5415724"/>
            <a:ext cx="1303765" cy="1303765"/>
          </a:xfrm>
          <a:prstGeom prst="ellipse">
            <a:avLst/>
          </a:prstGeom>
        </p:spPr>
      </p:pic>
    </p:spTree>
    <p:extLst>
      <p:ext uri="{BB962C8B-B14F-4D97-AF65-F5344CB8AC3E}">
        <p14:creationId xmlns:p14="http://schemas.microsoft.com/office/powerpoint/2010/main" val="2776745432"/>
      </p:ext>
    </p:extLst>
  </p:cSld>
  <p:clrMapOvr>
    <a:masterClrMapping/>
  </p:clrMapOvr>
  <mc:AlternateContent xmlns:mc="http://schemas.openxmlformats.org/markup-compatibility/2006">
    <mc:Choice xmlns:p14="http://schemas.microsoft.com/office/powerpoint/2010/main" Requires="p14">
      <p:transition spd="slow" p14:dur="2000" advTm="40875"/>
    </mc:Choice>
    <mc:Fallback>
      <p:transition spd="slow" advTm="40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6512-A3F8-C9BA-BA9A-A1AD5EB05B1D}"/>
              </a:ext>
            </a:extLst>
          </p:cNvPr>
          <p:cNvSpPr>
            <a:spLocks noGrp="1"/>
          </p:cNvSpPr>
          <p:nvPr>
            <p:ph type="title"/>
          </p:nvPr>
        </p:nvSpPr>
        <p:spPr>
          <a:xfrm>
            <a:off x="595830" y="983219"/>
            <a:ext cx="4846320" cy="1682749"/>
          </a:xfrm>
        </p:spPr>
        <p:txBody>
          <a:bodyPr/>
          <a:lstStyle/>
          <a:p>
            <a:r>
              <a:rPr lang="en-US"/>
              <a:t>Directed Acyclic Graph (DAG)</a:t>
            </a:r>
          </a:p>
        </p:txBody>
      </p:sp>
      <p:sp>
        <p:nvSpPr>
          <p:cNvPr id="4" name="Text Placeholder 3">
            <a:extLst>
              <a:ext uri="{FF2B5EF4-FFF2-40B4-BE49-F238E27FC236}">
                <a16:creationId xmlns:a16="http://schemas.microsoft.com/office/drawing/2014/main" id="{ADBC349E-EBD8-69B7-31E8-17DE341216B1}"/>
              </a:ext>
            </a:extLst>
          </p:cNvPr>
          <p:cNvSpPr>
            <a:spLocks noGrp="1"/>
          </p:cNvSpPr>
          <p:nvPr>
            <p:ph type="body" sz="quarter" idx="14"/>
          </p:nvPr>
        </p:nvSpPr>
        <p:spPr>
          <a:xfrm>
            <a:off x="6320577" y="3019211"/>
            <a:ext cx="4828032" cy="490538"/>
          </a:xfrm>
        </p:spPr>
        <p:txBody>
          <a:bodyPr/>
          <a:lstStyle/>
          <a:p>
            <a:r>
              <a:rPr lang="en-US"/>
              <a:t>Advantages</a:t>
            </a:r>
          </a:p>
        </p:txBody>
      </p:sp>
      <p:sp>
        <p:nvSpPr>
          <p:cNvPr id="6" name="Text Placeholder 5">
            <a:extLst>
              <a:ext uri="{FF2B5EF4-FFF2-40B4-BE49-F238E27FC236}">
                <a16:creationId xmlns:a16="http://schemas.microsoft.com/office/drawing/2014/main" id="{285A9852-00B7-7D17-64E6-ACB77E50B971}"/>
              </a:ext>
            </a:extLst>
          </p:cNvPr>
          <p:cNvSpPr>
            <a:spLocks noGrp="1"/>
          </p:cNvSpPr>
          <p:nvPr>
            <p:ph type="body" sz="quarter" idx="16"/>
          </p:nvPr>
        </p:nvSpPr>
        <p:spPr>
          <a:xfrm>
            <a:off x="6305804" y="3476321"/>
            <a:ext cx="4754880" cy="1682750"/>
          </a:xfrm>
        </p:spPr>
        <p:txBody>
          <a:bodyPr vert="horz" lIns="91440" tIns="45720" rIns="91440" bIns="45720" rtlCol="0" anchor="t">
            <a:noAutofit/>
          </a:bodyPr>
          <a:lstStyle/>
          <a:p>
            <a:pPr marL="283210" indent="-283210"/>
            <a:r>
              <a:rPr lang="en-US"/>
              <a:t>This problem is naturally suited to this sort of structure, since we can make the poles the nodes and the wires the edges, and we know that we won’t have cycles within the power grid</a:t>
            </a:r>
          </a:p>
          <a:p>
            <a:pPr marL="283210" indent="-283210"/>
            <a:r>
              <a:rPr lang="en-US"/>
              <a:t>This allows us to use efficient Dynamic Programming and Graph algorithms to find routes, or ML algorithms like Graph NNs</a:t>
            </a:r>
            <a:endParaRPr lang="en-US">
              <a:cs typeface="Arial"/>
            </a:endParaRPr>
          </a:p>
          <a:p>
            <a:pPr marL="283210" indent="-283210"/>
            <a:r>
              <a:rPr lang="en-US">
                <a:cs typeface="Arial"/>
              </a:rPr>
              <a:t>We can maintain a tree structure by enforcing that the edges are 1 less than the vertices</a:t>
            </a:r>
          </a:p>
        </p:txBody>
      </p:sp>
      <p:sp>
        <p:nvSpPr>
          <p:cNvPr id="7" name="Text Placeholder 2">
            <a:extLst>
              <a:ext uri="{FF2B5EF4-FFF2-40B4-BE49-F238E27FC236}">
                <a16:creationId xmlns:a16="http://schemas.microsoft.com/office/drawing/2014/main" id="{87796354-E250-CFB5-7921-04A500EDB5B5}"/>
              </a:ext>
            </a:extLst>
          </p:cNvPr>
          <p:cNvSpPr txBox="1">
            <a:spLocks/>
          </p:cNvSpPr>
          <p:nvPr/>
        </p:nvSpPr>
        <p:spPr>
          <a:xfrm>
            <a:off x="131090" y="3049500"/>
            <a:ext cx="4828032" cy="49053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Use</a:t>
            </a:r>
          </a:p>
        </p:txBody>
      </p:sp>
      <p:sp>
        <p:nvSpPr>
          <p:cNvPr id="8" name="Text Placeholder 4">
            <a:extLst>
              <a:ext uri="{FF2B5EF4-FFF2-40B4-BE49-F238E27FC236}">
                <a16:creationId xmlns:a16="http://schemas.microsoft.com/office/drawing/2014/main" id="{1BADE746-86A4-80FA-1F97-BC8B52A5CD90}"/>
              </a:ext>
            </a:extLst>
          </p:cNvPr>
          <p:cNvSpPr txBox="1">
            <a:spLocks/>
          </p:cNvSpPr>
          <p:nvPr/>
        </p:nvSpPr>
        <p:spPr>
          <a:xfrm>
            <a:off x="131090" y="3476321"/>
            <a:ext cx="5775801" cy="1682750"/>
          </a:xfrm>
          <a:prstGeom prst="rect">
            <a:avLst/>
          </a:prstGeom>
        </p:spPr>
        <p:txBody>
          <a:bodyPr vert="horz" lIns="91440" tIns="45720" rIns="91440" bIns="45720" rtlCol="0">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Assuming fewest amount of valid poles are found, we can convert the problem to a graph problem by using DAGs </a:t>
            </a:r>
          </a:p>
          <a:p>
            <a:r>
              <a:rPr lang="en-US"/>
              <a:t>We can parameterize the graph using the DAG-tree subject to the constraints of the problem: :</a:t>
            </a:r>
          </a:p>
          <a:p>
            <a:pPr lvl="1"/>
            <a:r>
              <a:rPr lang="en-US"/>
              <a:t>MV cable length – 50 m</a:t>
            </a:r>
          </a:p>
          <a:p>
            <a:pPr lvl="1"/>
            <a:r>
              <a:rPr lang="en-US"/>
              <a:t>LV cable length – 30 m</a:t>
            </a:r>
          </a:p>
          <a:p>
            <a:pPr lvl="1"/>
            <a:r>
              <a:rPr lang="en-US"/>
              <a:t>Drop cable length – 20 m</a:t>
            </a:r>
          </a:p>
          <a:p>
            <a:pPr lvl="1"/>
            <a:r>
              <a:rPr lang="en-US"/>
              <a:t>Transformer nodes are added only when mv cables transition to LV cables or vice versa</a:t>
            </a:r>
          </a:p>
        </p:txBody>
      </p:sp>
      <p:pic>
        <p:nvPicPr>
          <p:cNvPr id="14" name="DAG new">
            <a:hlinkClick r:id="" action="ppaction://media"/>
            <a:extLst>
              <a:ext uri="{FF2B5EF4-FFF2-40B4-BE49-F238E27FC236}">
                <a16:creationId xmlns:a16="http://schemas.microsoft.com/office/drawing/2014/main" id="{941CD440-8191-9B68-F392-922EF27D786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42859" y="5946484"/>
            <a:ext cx="609600" cy="609600"/>
          </a:xfrm>
          <a:prstGeom prst="rect">
            <a:avLst/>
          </a:prstGeom>
        </p:spPr>
      </p:pic>
      <p:pic>
        <p:nvPicPr>
          <p:cNvPr id="3" name="Picture 2" descr="A graph with colorful dots and lines&#10;&#10;AI-generated content may be incorrect.">
            <a:extLst>
              <a:ext uri="{FF2B5EF4-FFF2-40B4-BE49-F238E27FC236}">
                <a16:creationId xmlns:a16="http://schemas.microsoft.com/office/drawing/2014/main" id="{7F486C6A-2545-661B-F0CD-88F5F123F4B9}"/>
              </a:ext>
            </a:extLst>
          </p:cNvPr>
          <p:cNvPicPr>
            <a:picLocks noChangeAspect="1"/>
          </p:cNvPicPr>
          <p:nvPr/>
        </p:nvPicPr>
        <p:blipFill>
          <a:blip r:embed="rId5"/>
          <a:stretch>
            <a:fillRect/>
          </a:stretch>
        </p:blipFill>
        <p:spPr>
          <a:xfrm>
            <a:off x="7923995" y="217048"/>
            <a:ext cx="4028464" cy="2779400"/>
          </a:xfrm>
          <a:prstGeom prst="rect">
            <a:avLst/>
          </a:prstGeom>
        </p:spPr>
      </p:pic>
    </p:spTree>
    <p:extLst>
      <p:ext uri="{BB962C8B-B14F-4D97-AF65-F5344CB8AC3E}">
        <p14:creationId xmlns:p14="http://schemas.microsoft.com/office/powerpoint/2010/main" val="3124402070"/>
      </p:ext>
    </p:extLst>
  </p:cSld>
  <p:clrMapOvr>
    <a:masterClrMapping/>
  </p:clrMapOvr>
  <mc:AlternateContent xmlns:mc="http://schemas.openxmlformats.org/markup-compatibility/2006">
    <mc:Choice xmlns:p14="http://schemas.microsoft.com/office/powerpoint/2010/main" Requires="p14">
      <p:transition spd="slow" p14:dur="2000" advTm="1084"/>
    </mc:Choice>
    <mc:Fallback>
      <p:transition spd="slow" advTm="1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43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Project status report">
  <a:themeElements>
    <a:clrScheme name="Custom 10">
      <a:dk1>
        <a:srgbClr val="000000"/>
      </a:dk1>
      <a:lt1>
        <a:srgbClr val="FFFFFF"/>
      </a:lt1>
      <a:dk2>
        <a:srgbClr val="3B4546"/>
      </a:dk2>
      <a:lt2>
        <a:srgbClr val="E7E6E6"/>
      </a:lt2>
      <a:accent1>
        <a:srgbClr val="753F2C"/>
      </a:accent1>
      <a:accent2>
        <a:srgbClr val="637376"/>
      </a:accent2>
      <a:accent3>
        <a:srgbClr val="BE937E"/>
      </a:accent3>
      <a:accent4>
        <a:srgbClr val="576853"/>
      </a:accent4>
      <a:accent5>
        <a:srgbClr val="EDE9E6"/>
      </a:accent5>
      <a:accent6>
        <a:srgbClr val="D0CDC5"/>
      </a:accent6>
      <a:hlink>
        <a:srgbClr val="4F4F4F"/>
      </a:hlink>
      <a:folHlink>
        <a:srgbClr val="BE937E"/>
      </a:folHlink>
    </a:clrScheme>
    <a:fontScheme name="Custom 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_Status_Report_Win32_jx_v12" id="{5D6FBA16-B4D1-4307-B1D7-61285FA0D9C0}" vid="{1DA9E459-46CB-4408-AA4C-63950E2E54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75A66FF-7F8D-4D21-80BC-27E3CBC958F7}">
  <we:reference id="4b785c87-866c-4bad-85d8-5d1ae467ac9a" version="3.16.0.0" store="EXCatalog" storeType="EXCatalog"/>
  <we:alternateReferences>
    <we:reference id="WA104381909" version="3.1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160d2ae-30bb-45f4-b729-b5907cfd22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F1044BAB85AA4D84F496D8B7370E1D" ma:contentTypeVersion="6" ma:contentTypeDescription="Create a new document." ma:contentTypeScope="" ma:versionID="a0585c22bdd554d3975bafd110eb23c4">
  <xsd:schema xmlns:xsd="http://www.w3.org/2001/XMLSchema" xmlns:xs="http://www.w3.org/2001/XMLSchema" xmlns:p="http://schemas.microsoft.com/office/2006/metadata/properties" xmlns:ns3="1160d2ae-30bb-45f4-b729-b5907cfd224d" targetNamespace="http://schemas.microsoft.com/office/2006/metadata/properties" ma:root="true" ma:fieldsID="99f1af06d028e914a525f3cd45805cd8" ns3:_="">
    <xsd:import namespace="1160d2ae-30bb-45f4-b729-b5907cfd224d"/>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60d2ae-30bb-45f4-b729-b5907cfd224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7C40D5-E4B1-45B5-956A-EEE6B466BD97}">
  <ds:schemaRefs>
    <ds:schemaRef ds:uri="1160d2ae-30bb-45f4-b729-b5907cfd224d"/>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7FF459A9-A987-4647-8249-187BDA13E404}">
  <ds:schemaRefs>
    <ds:schemaRef ds:uri="1160d2ae-30bb-45f4-b729-b5907cfd22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A13B036-96A1-44BC-8F33-A28B0300B9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status report</Template>
  <TotalTime>0</TotalTime>
  <Words>1581</Words>
  <Application>Microsoft Office PowerPoint</Application>
  <PresentationFormat>Widescreen</PresentationFormat>
  <Paragraphs>154</Paragraphs>
  <Slides>15</Slides>
  <Notes>3</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Calibri</vt:lpstr>
      <vt:lpstr>Courier New</vt:lpstr>
      <vt:lpstr>Project status report</vt:lpstr>
      <vt:lpstr>P6 Renewvia - design</vt:lpstr>
      <vt:lpstr>Members and Roles</vt:lpstr>
      <vt:lpstr>Renewvia Energy</vt:lpstr>
      <vt:lpstr>Renewvia Solar Mini-Grid Powerline Distribution networks design</vt:lpstr>
      <vt:lpstr>Project Chronology</vt:lpstr>
      <vt:lpstr>Project Chronology Cont.</vt:lpstr>
      <vt:lpstr>Architecture Details</vt:lpstr>
      <vt:lpstr>Minimum Disk Covering Problem</vt:lpstr>
      <vt:lpstr>Directed Acyclic Graph (DAG)</vt:lpstr>
      <vt:lpstr>Graph Neural Networks</vt:lpstr>
      <vt:lpstr>Final deliverables</vt:lpstr>
      <vt:lpstr>Website</vt:lpstr>
      <vt:lpstr>website project tab</vt:lpstr>
      <vt:lpstr>Homepage lighthouse scores</vt:lpstr>
      <vt:lpstr>Course principles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Taylor</dc:creator>
  <cp:lastModifiedBy>Nguyen, Taylor</cp:lastModifiedBy>
  <cp:revision>1</cp:revision>
  <dcterms:created xsi:type="dcterms:W3CDTF">2025-02-19T03:18:08Z</dcterms:created>
  <dcterms:modified xsi:type="dcterms:W3CDTF">2025-04-14T04:25:03Z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0x010100ECF1044BAB85AA4D84F496D8B7370E1D</vt:lpwstr>
  </property>
</Properties>
</file>